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3" r:id="rId1"/>
    <p:sldMasterId id="2147484125" r:id="rId2"/>
  </p:sldMasterIdLst>
  <p:sldIdLst>
    <p:sldId id="256" r:id="rId3"/>
    <p:sldId id="269" r:id="rId4"/>
    <p:sldId id="268" r:id="rId5"/>
    <p:sldId id="270" r:id="rId6"/>
    <p:sldId id="258" r:id="rId7"/>
    <p:sldId id="272" r:id="rId8"/>
    <p:sldId id="257" r:id="rId9"/>
    <p:sldId id="271" r:id="rId10"/>
    <p:sldId id="261" r:id="rId11"/>
    <p:sldId id="262" r:id="rId12"/>
    <p:sldId id="263" r:id="rId13"/>
    <p:sldId id="266" r:id="rId14"/>
    <p:sldId id="265" r:id="rId15"/>
    <p:sldId id="264" r:id="rId16"/>
    <p:sldId id="267" r:id="rId17"/>
    <p:sldId id="274" r:id="rId18"/>
    <p:sldId id="273" r:id="rId19"/>
    <p:sldId id="275" r:id="rId20"/>
    <p:sldId id="27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25766548-2841-4931-81C1-02C40DB5896C}">
          <p14:sldIdLst>
            <p14:sldId id="256"/>
            <p14:sldId id="269"/>
          </p14:sldIdLst>
        </p14:section>
        <p14:section name="Section sans titre" id="{D41FA015-17F9-47CC-A85B-4B20C8C01387}">
          <p14:sldIdLst>
            <p14:sldId id="268"/>
            <p14:sldId id="270"/>
            <p14:sldId id="258"/>
            <p14:sldId id="272"/>
            <p14:sldId id="257"/>
            <p14:sldId id="271"/>
          </p14:sldIdLst>
        </p14:section>
        <p14:section name="Section sans titre" id="{C73A0BA3-675A-4A18-8DE9-172215AC310C}">
          <p14:sldIdLst>
            <p14:sldId id="261"/>
          </p14:sldIdLst>
        </p14:section>
        <p14:section name="Section sans titre" id="{91349FB2-ADDE-4190-AD3E-0D99FE42A648}">
          <p14:sldIdLst>
            <p14:sldId id="262"/>
            <p14:sldId id="263"/>
            <p14:sldId id="266"/>
            <p14:sldId id="265"/>
            <p14:sldId id="264"/>
            <p14:sldId id="267"/>
            <p14:sldId id="274"/>
            <p14:sldId id="273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25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3604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132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88946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9181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399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1910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875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6617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8189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369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266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4872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07759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4363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896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53342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5946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8406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0416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605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968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013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180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657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721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126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90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914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7E3B1-575D-47EF-A670-BBD235613A6E}" type="datetimeFigureOut">
              <a:rPr lang="fr-CH" smtClean="0"/>
              <a:t>03.10.16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FE71C2-E199-4A71-95E5-048F1330DB9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544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  <p:sldLayoutId id="2147484138" r:id="rId13"/>
    <p:sldLayoutId id="2147484139" r:id="rId14"/>
    <p:sldLayoutId id="2147484140" r:id="rId15"/>
    <p:sldLayoutId id="21474841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.ytimg.com/vi/yK8IK8aAXGg/maxresdefault.jpg" TargetMode="External"/><Relationship Id="rId4" Type="http://schemas.openxmlformats.org/officeDocument/2006/relationships/hyperlink" Target="http://www.swatchgroup.com/var/swatchgroup/storage/images/group_profile/message_from_the_ceo/swatch_group_is_exceptional/24491-23-eng-US/swatch_group_is_exceptional.jpg" TargetMode="External"/><Relationship Id="rId5" Type="http://schemas.openxmlformats.org/officeDocument/2006/relationships/hyperlink" Target="https://www.migrosmagazine.ch/societe/reportage/article/chomage-ecueils-et-prejuges" TargetMode="External"/><Relationship Id="rId6" Type="http://schemas.openxmlformats.org/officeDocument/2006/relationships/hyperlink" Target="http://www.20minutes.ch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bs.twimg.com/profile_images/2157460630/img074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91892" y="782985"/>
            <a:ext cx="85381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b="1" i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Les Stéréotypes et Préjugés liés aux migrations</a:t>
            </a:r>
          </a:p>
          <a:p>
            <a:endParaRPr lang="fr-CH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PowerPoint pour l’enseignant</a:t>
            </a:r>
          </a:p>
          <a:p>
            <a:pPr algn="ctr"/>
            <a:r>
              <a:rPr lang="fr-CH" sz="2000" dirty="0">
                <a:latin typeface="Calibri Light" panose="020F0302020204030204" pitchFamily="34" charset="0"/>
                <a:cs typeface="Arial" panose="020B0604020202020204" pitchFamily="34" charset="0"/>
              </a:rPr>
              <a:t>Partie 1 et 2 </a:t>
            </a:r>
            <a:endParaRPr lang="fr-CH" sz="20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fr-CH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r>
              <a:rPr lang="fr-CH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Léa </a:t>
            </a:r>
            <a:r>
              <a:rPr lang="fr-CH" sz="2000" dirty="0">
                <a:latin typeface="Calibri Light" panose="020F0302020204030204" pitchFamily="34" charset="0"/>
                <a:cs typeface="Arial" panose="020B0604020202020204" pitchFamily="34" charset="0"/>
              </a:rPr>
              <a:t>Basterrechea </a:t>
            </a:r>
          </a:p>
          <a:p>
            <a:r>
              <a:rPr lang="fr-CH" sz="2000" dirty="0">
                <a:latin typeface="Calibri Light" panose="020F0302020204030204" pitchFamily="34" charset="0"/>
                <a:cs typeface="Arial" panose="020B0604020202020204" pitchFamily="34" charset="0"/>
              </a:rPr>
              <a:t>Gymnase de </a:t>
            </a:r>
            <a:r>
              <a:rPr lang="fr-CH" sz="2000" dirty="0" err="1">
                <a:latin typeface="Calibri Light" panose="020F0302020204030204" pitchFamily="34" charset="0"/>
                <a:cs typeface="Arial" panose="020B0604020202020204" pitchFamily="34" charset="0"/>
              </a:rPr>
              <a:t>Burier</a:t>
            </a:r>
            <a:r>
              <a:rPr lang="fr-CH" sz="2000" dirty="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000" dirty="0">
                <a:latin typeface="Calibri Light" panose="020F0302020204030204" pitchFamily="34" charset="0"/>
                <a:cs typeface="Arial" panose="020B0604020202020204" pitchFamily="34" charset="0"/>
              </a:rPr>
              <a:t>OC Géo – 2015/2016 </a:t>
            </a:r>
          </a:p>
          <a:p>
            <a:endParaRPr lang="fr-CH" dirty="0"/>
          </a:p>
        </p:txBody>
      </p:sp>
      <p:pic>
        <p:nvPicPr>
          <p:cNvPr id="1026" name="Picture 2" descr="https://upload.wikimedia.org/wikipedia/fr/thumb/4/42/Gymnase_de_Burier_(logo).png/280px-Gymnase_de_Burier_(logo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70" y="6106196"/>
            <a:ext cx="1054202" cy="59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gispourtonfutur.ch/wp-content/uploads/2013/09/Logo_unesco-320x2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933" y="6064014"/>
            <a:ext cx="1198469" cy="79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gispourtonfutur.ch/wp-content/uploads/2015/02/LogoAPF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135" y="5932028"/>
            <a:ext cx="1712686" cy="113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0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0"/>
          <a:stretch/>
        </p:blipFill>
        <p:spPr>
          <a:xfrm>
            <a:off x="2172643" y="609163"/>
            <a:ext cx="8213304" cy="5918546"/>
          </a:xfrm>
        </p:spPr>
      </p:pic>
      <p:sp>
        <p:nvSpPr>
          <p:cNvPr id="8" name="Rectangle 7"/>
          <p:cNvSpPr/>
          <p:nvPr/>
        </p:nvSpPr>
        <p:spPr>
          <a:xfrm>
            <a:off x="5237033" y="3240444"/>
            <a:ext cx="904460" cy="327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" name="ZoneTexte 1"/>
          <p:cNvSpPr txBox="1"/>
          <p:nvPr/>
        </p:nvSpPr>
        <p:spPr>
          <a:xfrm>
            <a:off x="5237033" y="3240444"/>
            <a:ext cx="9553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2172643" y="909191"/>
            <a:ext cx="904460" cy="327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8147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71" y="1174473"/>
            <a:ext cx="9496425" cy="3733800"/>
          </a:xfrm>
        </p:spPr>
      </p:pic>
      <p:sp>
        <p:nvSpPr>
          <p:cNvPr id="5" name="Rectangle 4"/>
          <p:cNvSpPr/>
          <p:nvPr/>
        </p:nvSpPr>
        <p:spPr>
          <a:xfrm>
            <a:off x="2817224" y="4053916"/>
            <a:ext cx="2409868" cy="4742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1869743" y="3207224"/>
            <a:ext cx="1296538" cy="423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ZoneTexte 5"/>
          <p:cNvSpPr txBox="1"/>
          <p:nvPr/>
        </p:nvSpPr>
        <p:spPr>
          <a:xfrm>
            <a:off x="2047164" y="3282729"/>
            <a:ext cx="94169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  <p:sp>
        <p:nvSpPr>
          <p:cNvPr id="7" name="Rectangle 6"/>
          <p:cNvSpPr/>
          <p:nvPr/>
        </p:nvSpPr>
        <p:spPr>
          <a:xfrm>
            <a:off x="1143071" y="1929255"/>
            <a:ext cx="1674153" cy="2134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ZoneTexte 7"/>
          <p:cNvSpPr txBox="1"/>
          <p:nvPr/>
        </p:nvSpPr>
        <p:spPr>
          <a:xfrm>
            <a:off x="3166281" y="4158843"/>
            <a:ext cx="155233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148257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88"/>
          <a:stretch/>
        </p:blipFill>
        <p:spPr>
          <a:xfrm>
            <a:off x="2998650" y="1059480"/>
            <a:ext cx="6759500" cy="4182921"/>
          </a:xfrm>
        </p:spPr>
      </p:pic>
      <p:sp>
        <p:nvSpPr>
          <p:cNvPr id="6" name="Rectangle 5"/>
          <p:cNvSpPr/>
          <p:nvPr/>
        </p:nvSpPr>
        <p:spPr>
          <a:xfrm flipV="1">
            <a:off x="7424752" y="3608469"/>
            <a:ext cx="1050508" cy="31568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7540573" y="3557321"/>
            <a:ext cx="818865" cy="36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92809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2"/>
          <a:stretch/>
        </p:blipFill>
        <p:spPr>
          <a:xfrm>
            <a:off x="2880584" y="1224885"/>
            <a:ext cx="7246056" cy="4452629"/>
          </a:xfrm>
        </p:spPr>
      </p:pic>
      <p:sp>
        <p:nvSpPr>
          <p:cNvPr id="6" name="Rectangle 5"/>
          <p:cNvSpPr/>
          <p:nvPr/>
        </p:nvSpPr>
        <p:spPr>
          <a:xfrm>
            <a:off x="3780432" y="3055414"/>
            <a:ext cx="928048" cy="35484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3766785" y="3081867"/>
            <a:ext cx="94169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0221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842203"/>
            <a:ext cx="12738652" cy="3809310"/>
          </a:xfrm>
        </p:spPr>
        <p:txBody>
          <a:bodyPr/>
          <a:lstStyle/>
          <a:p>
            <a:pPr algn="ctr"/>
            <a:r>
              <a:rPr lang="fr-CH" dirty="0" smtClean="0"/>
              <a:t>Deuxième Partie </a:t>
            </a:r>
            <a:endParaRPr lang="fr-CH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91"/>
          <a:stretch/>
        </p:blipFill>
        <p:spPr>
          <a:xfrm>
            <a:off x="2259255" y="1501253"/>
            <a:ext cx="7487413" cy="35688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58937" y="3310081"/>
            <a:ext cx="2220778" cy="508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ZoneTexte 5"/>
          <p:cNvSpPr txBox="1"/>
          <p:nvPr/>
        </p:nvSpPr>
        <p:spPr>
          <a:xfrm>
            <a:off x="5709795" y="3379605"/>
            <a:ext cx="131906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….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62226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949" y="271930"/>
            <a:ext cx="6907325" cy="6425643"/>
          </a:xfrm>
        </p:spPr>
      </p:pic>
      <p:sp>
        <p:nvSpPr>
          <p:cNvPr id="8" name="ZoneTexte 7"/>
          <p:cNvSpPr txBox="1"/>
          <p:nvPr/>
        </p:nvSpPr>
        <p:spPr>
          <a:xfrm>
            <a:off x="3375352" y="2705874"/>
            <a:ext cx="12785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sz="2400" dirty="0" smtClean="0"/>
              <a:t>…</a:t>
            </a:r>
            <a:endParaRPr lang="fr-CH" sz="2400" dirty="0"/>
          </a:p>
        </p:txBody>
      </p:sp>
      <p:sp>
        <p:nvSpPr>
          <p:cNvPr id="9" name="Rectangle 8"/>
          <p:cNvSpPr/>
          <p:nvPr/>
        </p:nvSpPr>
        <p:spPr>
          <a:xfrm>
            <a:off x="5214468" y="3222129"/>
            <a:ext cx="1240923" cy="3031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534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7645" y="2519390"/>
            <a:ext cx="6485670" cy="1631696"/>
          </a:xfrm>
        </p:spPr>
        <p:txBody>
          <a:bodyPr/>
          <a:lstStyle/>
          <a:p>
            <a:r>
              <a:rPr lang="fr-CH" dirty="0" smtClean="0"/>
              <a:t>C’était tous des Suisses….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25214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 r="11647" b="28321"/>
          <a:stretch/>
        </p:blipFill>
        <p:spPr>
          <a:xfrm rot="21259900">
            <a:off x="259158" y="2003853"/>
            <a:ext cx="4379042" cy="1364829"/>
          </a:xfrm>
          <a:prstGeom prst="rect">
            <a:avLst/>
          </a:prstGeom>
          <a:ln>
            <a:noFill/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7" b="36805"/>
          <a:stretch/>
        </p:blipFill>
        <p:spPr>
          <a:xfrm rot="921749">
            <a:off x="6936640" y="4485421"/>
            <a:ext cx="5021673" cy="1164225"/>
          </a:xfrm>
          <a:prstGeom prst="rect">
            <a:avLst/>
          </a:prstGeom>
          <a:ln>
            <a:noFill/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18" b="47333"/>
          <a:stretch/>
        </p:blipFill>
        <p:spPr>
          <a:xfrm>
            <a:off x="380376" y="4141496"/>
            <a:ext cx="4871834" cy="99289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8" b="31311"/>
          <a:stretch/>
        </p:blipFill>
        <p:spPr>
          <a:xfrm rot="21309024">
            <a:off x="5647942" y="1832429"/>
            <a:ext cx="4896895" cy="150666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6" b="46621"/>
          <a:stretch/>
        </p:blipFill>
        <p:spPr>
          <a:xfrm rot="21106115">
            <a:off x="2636172" y="5375210"/>
            <a:ext cx="4783249" cy="102350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42139" y="483800"/>
            <a:ext cx="8216436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Exemples de titres d’articles tirés du 20Minutes.ch</a:t>
            </a:r>
            <a:endParaRPr lang="fr-CH" sz="28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7224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1457" y="292553"/>
            <a:ext cx="10515600" cy="1325563"/>
          </a:xfrm>
        </p:spPr>
        <p:txBody>
          <a:bodyPr/>
          <a:lstStyle/>
          <a:p>
            <a:r>
              <a:rPr lang="fr-CH" b="1" dirty="0" smtClean="0">
                <a:solidFill>
                  <a:schemeClr val="accent1"/>
                </a:solidFill>
              </a:rPr>
              <a:t>Mais quel est le but de ces activités ? </a:t>
            </a:r>
            <a:endParaRPr lang="fr-CH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378007"/>
            <a:ext cx="13074779" cy="35239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H" dirty="0" smtClean="0"/>
              <a:t>Deux choses importantes à retenir : 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endParaRPr lang="fr-CH" dirty="0" smtClean="0"/>
          </a:p>
          <a:p>
            <a:r>
              <a:rPr lang="fr-CH" dirty="0" smtClean="0"/>
              <a:t>Attention aux apparences, elles sont parfois trompeuses.</a:t>
            </a:r>
            <a:r>
              <a:rPr lang="fr-CH" sz="1800" dirty="0" smtClean="0"/>
              <a:t> (Activité 1)</a:t>
            </a:r>
          </a:p>
          <a:p>
            <a:pPr marL="0" indent="0">
              <a:buNone/>
            </a:pPr>
            <a:endParaRPr lang="fr-CH" dirty="0" smtClean="0"/>
          </a:p>
          <a:p>
            <a:r>
              <a:rPr lang="fr-CH" dirty="0" smtClean="0"/>
              <a:t>Les médias jouent aussi un rôle dans la création de stéréotypes et préjugés </a:t>
            </a:r>
            <a:r>
              <a:rPr lang="fr-CH" sz="1800" dirty="0" smtClean="0"/>
              <a:t>(Activité 2) 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958945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Sources 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1050" u="sng" dirty="0" smtClean="0"/>
          </a:p>
          <a:p>
            <a:r>
              <a:rPr lang="fr-CH" sz="1200" dirty="0" smtClean="0"/>
              <a:t>Illustrations : </a:t>
            </a:r>
          </a:p>
          <a:p>
            <a:r>
              <a:rPr lang="fr-CH" sz="1200" u="sng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</a:t>
            </a:r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pbs.twimg.com/profile_images/2157460630/img074.jpg</a:t>
            </a:r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CH" sz="1200" u="sng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</a:t>
            </a:r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i.ytimg.com/vi/yK8IK8aAXGg/maxresdefault.jpg</a:t>
            </a:r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CH" sz="1200" u="sng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</a:t>
            </a:r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www.swatchgroup.com/var/swatchgroup/storage/images/group_profile/message_from_the_ceo/swatch_group_is_exceptional/24491-23-eng-US/swatch_group_is_exceptional.jpg</a:t>
            </a:r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CH" sz="1200" u="sng" dirty="0">
                <a:solidFill>
                  <a:schemeClr val="accent1">
                    <a:lumMod val="75000"/>
                  </a:schemeClr>
                </a:solidFill>
              </a:rPr>
              <a:t>https://www.google.ch/url?sa=i&amp;rct=j&amp;q=&amp;esrc=s&amp;source=images&amp;cd=&amp;</a:t>
            </a:r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</a:rPr>
              <a:t>ved=0ahUKEwiSz4eu9KfMAhWCQxoKHYsqAYQQjBwIBA&amp;url=http%3A%2F%2Fmedia.gettyimages.com%2Fphotos%2Fswiss-watchmaker-swatch-group-ceo-nick-hayek-shows-the-new-swatch-picture-id465949792&amp;psig=AFQjCNHwvY6_Lkll-y41qd7r8efKu8KEIA&amp;ust=1461609071256313</a:t>
            </a:r>
          </a:p>
          <a:p>
            <a:r>
              <a:rPr lang="fr-CH" sz="1200" u="sng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https://</a:t>
            </a:r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www.migrosmagazine.ch/societe/reportage/article/chomage-ecueils-et-prejuges</a:t>
            </a:r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CH" sz="1200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CH" sz="1200" dirty="0" smtClean="0"/>
              <a:t>Sources slide 17 : </a:t>
            </a:r>
          </a:p>
          <a:p>
            <a:r>
              <a:rPr lang="fr-CH" sz="1200" u="sng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www.20minutes.ch</a:t>
            </a:r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CH" sz="12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CH" sz="1050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fr-CH" sz="105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6506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H" sz="4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Partie 1 </a:t>
            </a:r>
            <a:endParaRPr lang="fr-CH" sz="40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984" y="1612934"/>
            <a:ext cx="9824065" cy="3947886"/>
          </a:xfrm>
        </p:spPr>
        <p:txBody>
          <a:bodyPr>
            <a:normAutofit lnSpcReduction="10000"/>
          </a:bodyPr>
          <a:lstStyle/>
          <a:p>
            <a:r>
              <a:rPr lang="fr-CH" sz="3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Consignes :</a:t>
            </a:r>
          </a:p>
          <a:p>
            <a:endParaRPr lang="fr-CH" sz="3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1. Quel est le premier mot qui te vient à l’esprit en voyant cette image ? </a:t>
            </a:r>
          </a:p>
          <a:p>
            <a:pPr marL="0" indent="0">
              <a:buNone/>
            </a:pPr>
            <a:endParaRPr lang="fr-CH" sz="32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2. Parmi le réservoir d’affirmations, laquelle te semble la plus en lien avec l’image? </a:t>
            </a:r>
            <a:endParaRPr lang="fr-CH" sz="3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1022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1891" y="136918"/>
            <a:ext cx="10515600" cy="1325563"/>
          </a:xfrm>
        </p:spPr>
        <p:txBody>
          <a:bodyPr/>
          <a:lstStyle/>
          <a:p>
            <a:r>
              <a:rPr lang="fr-CH" dirty="0" smtClean="0">
                <a:latin typeface="Agency FB" panose="020B0503020202020204" pitchFamily="34" charset="0"/>
              </a:rPr>
              <a:t>Erythrée</a:t>
            </a:r>
            <a:endParaRPr lang="fr-CH" dirty="0">
              <a:latin typeface="Agency FB" panose="020B05030202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" r="5700"/>
          <a:stretch/>
        </p:blipFill>
        <p:spPr>
          <a:xfrm>
            <a:off x="623741" y="1690688"/>
            <a:ext cx="3971012" cy="47848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ZoneTexte 7"/>
          <p:cNvSpPr txBox="1"/>
          <p:nvPr/>
        </p:nvSpPr>
        <p:spPr>
          <a:xfrm rot="20670087">
            <a:off x="8683782" y="3812894"/>
            <a:ext cx="3049150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Au chômage </a:t>
            </a:r>
            <a:endParaRPr lang="fr-CH" sz="2800" dirty="0"/>
          </a:p>
        </p:txBody>
      </p:sp>
      <p:sp>
        <p:nvSpPr>
          <p:cNvPr id="9" name="ZoneTexte 8"/>
          <p:cNvSpPr txBox="1"/>
          <p:nvPr/>
        </p:nvSpPr>
        <p:spPr>
          <a:xfrm rot="20295395">
            <a:off x="6932782" y="1316329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Dealer</a:t>
            </a:r>
            <a:endParaRPr lang="fr-CH" sz="2800" dirty="0"/>
          </a:p>
        </p:txBody>
      </p:sp>
      <p:sp>
        <p:nvSpPr>
          <p:cNvPr id="10" name="ZoneTexte 9"/>
          <p:cNvSpPr txBox="1"/>
          <p:nvPr/>
        </p:nvSpPr>
        <p:spPr>
          <a:xfrm rot="1332225">
            <a:off x="9198841" y="2281220"/>
            <a:ext cx="2763345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Etudiant HEC</a:t>
            </a:r>
            <a:endParaRPr lang="fr-CH" sz="2800" dirty="0"/>
          </a:p>
        </p:txBody>
      </p:sp>
      <p:sp>
        <p:nvSpPr>
          <p:cNvPr id="11" name="ZoneTexte 10"/>
          <p:cNvSpPr txBox="1"/>
          <p:nvPr/>
        </p:nvSpPr>
        <p:spPr>
          <a:xfrm rot="20778780">
            <a:off x="6389694" y="3538101"/>
            <a:ext cx="3033414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Membre UDC</a:t>
            </a:r>
          </a:p>
        </p:txBody>
      </p:sp>
      <p:sp>
        <p:nvSpPr>
          <p:cNvPr id="12" name="ZoneTexte 11"/>
          <p:cNvSpPr txBox="1"/>
          <p:nvPr/>
        </p:nvSpPr>
        <p:spPr>
          <a:xfrm rot="237006">
            <a:off x="6387096" y="2435623"/>
            <a:ext cx="2772979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CFC Mécanicien</a:t>
            </a:r>
            <a:endParaRPr lang="fr-CH" sz="2800" dirty="0"/>
          </a:p>
        </p:txBody>
      </p:sp>
      <p:sp>
        <p:nvSpPr>
          <p:cNvPr id="13" name="ZoneTexte 12"/>
          <p:cNvSpPr txBox="1"/>
          <p:nvPr/>
        </p:nvSpPr>
        <p:spPr>
          <a:xfrm rot="454650">
            <a:off x="8764895" y="835820"/>
            <a:ext cx="3168607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Excès de vitesse </a:t>
            </a:r>
            <a:endParaRPr lang="fr-CH" sz="2800" dirty="0"/>
          </a:p>
        </p:txBody>
      </p:sp>
      <p:sp>
        <p:nvSpPr>
          <p:cNvPr id="14" name="ZoneTexte 13"/>
          <p:cNvSpPr txBox="1"/>
          <p:nvPr/>
        </p:nvSpPr>
        <p:spPr>
          <a:xfrm rot="553149">
            <a:off x="6141611" y="4769949"/>
            <a:ext cx="3456080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Immigré clandestin </a:t>
            </a:r>
            <a:endParaRPr lang="fr-CH" sz="2800" dirty="0"/>
          </a:p>
        </p:txBody>
      </p:sp>
      <p:sp>
        <p:nvSpPr>
          <p:cNvPr id="15" name="ZoneTexte 14"/>
          <p:cNvSpPr txBox="1"/>
          <p:nvPr/>
        </p:nvSpPr>
        <p:spPr>
          <a:xfrm rot="21146216">
            <a:off x="7712144" y="5824560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Prison </a:t>
            </a:r>
            <a:endParaRPr lang="fr-CH" sz="2800" dirty="0"/>
          </a:p>
        </p:txBody>
      </p:sp>
      <p:sp>
        <p:nvSpPr>
          <p:cNvPr id="16" name="ZoneTexte 15"/>
          <p:cNvSpPr txBox="1"/>
          <p:nvPr/>
        </p:nvSpPr>
        <p:spPr>
          <a:xfrm rot="20845674">
            <a:off x="9913326" y="4982609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Voleur </a:t>
            </a:r>
            <a:endParaRPr lang="fr-CH" sz="2800" dirty="0"/>
          </a:p>
        </p:txBody>
      </p:sp>
      <p:sp>
        <p:nvSpPr>
          <p:cNvPr id="17" name="ZoneTexte 16"/>
          <p:cNvSpPr txBox="1"/>
          <p:nvPr/>
        </p:nvSpPr>
        <p:spPr>
          <a:xfrm rot="888900">
            <a:off x="9912001" y="5993401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Cuisinier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122346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525" r="1106" b="13997"/>
          <a:stretch/>
        </p:blipFill>
        <p:spPr>
          <a:xfrm>
            <a:off x="3442707" y="996288"/>
            <a:ext cx="6098276" cy="3398292"/>
          </a:xfrm>
        </p:spPr>
      </p:pic>
      <p:sp>
        <p:nvSpPr>
          <p:cNvPr id="6" name="ZoneTexte 5"/>
          <p:cNvSpPr txBox="1"/>
          <p:nvPr/>
        </p:nvSpPr>
        <p:spPr>
          <a:xfrm>
            <a:off x="1587596" y="4604085"/>
            <a:ext cx="10033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 smtClean="0">
                <a:latin typeface="Calibri Light" panose="020F0302020204030204" pitchFamily="34" charset="0"/>
              </a:rPr>
              <a:t>Fidel Petros – Etudiant en HEC et Président des jeunes UDC Vaudois </a:t>
            </a:r>
            <a:endParaRPr lang="fr-CH" sz="28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2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7" y="1781447"/>
            <a:ext cx="3133725" cy="39583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ZoneTexte 1"/>
          <p:cNvSpPr txBox="1"/>
          <p:nvPr/>
        </p:nvSpPr>
        <p:spPr>
          <a:xfrm>
            <a:off x="1492423" y="696132"/>
            <a:ext cx="22841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Agency FB" panose="020B0503020202020204" pitchFamily="34" charset="0"/>
              </a:rPr>
              <a:t>Liban</a:t>
            </a:r>
            <a:endParaRPr lang="fr-FR" sz="4400" dirty="0">
              <a:latin typeface="Agency FB" panose="020B0503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 rot="822445">
            <a:off x="9444840" y="606527"/>
            <a:ext cx="1948588" cy="954107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Vendeur de Kebab</a:t>
            </a:r>
            <a:endParaRPr lang="fr-CH" sz="2800" dirty="0"/>
          </a:p>
        </p:txBody>
      </p:sp>
      <p:sp>
        <p:nvSpPr>
          <p:cNvPr id="6" name="ZoneTexte 5"/>
          <p:cNvSpPr txBox="1"/>
          <p:nvPr/>
        </p:nvSpPr>
        <p:spPr>
          <a:xfrm rot="21430958">
            <a:off x="7992491" y="1645827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Concierge</a:t>
            </a:r>
            <a:endParaRPr lang="fr-CH" sz="2800" dirty="0"/>
          </a:p>
        </p:txBody>
      </p:sp>
      <p:sp>
        <p:nvSpPr>
          <p:cNvPr id="7" name="ZoneTexte 6"/>
          <p:cNvSpPr txBox="1"/>
          <p:nvPr/>
        </p:nvSpPr>
        <p:spPr>
          <a:xfrm rot="20354089">
            <a:off x="9939500" y="2416371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Réfugié</a:t>
            </a:r>
            <a:endParaRPr lang="fr-CH" sz="2800" dirty="0"/>
          </a:p>
        </p:txBody>
      </p:sp>
      <p:sp>
        <p:nvSpPr>
          <p:cNvPr id="8" name="ZoneTexte 7"/>
          <p:cNvSpPr txBox="1"/>
          <p:nvPr/>
        </p:nvSpPr>
        <p:spPr>
          <a:xfrm rot="1135651">
            <a:off x="7371446" y="2967834"/>
            <a:ext cx="2111679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Restaurateur</a:t>
            </a:r>
            <a:r>
              <a:rPr lang="fr-CH" dirty="0" smtClean="0"/>
              <a:t> </a:t>
            </a:r>
            <a:endParaRPr lang="fr-CH" dirty="0"/>
          </a:p>
        </p:txBody>
      </p:sp>
      <p:sp>
        <p:nvSpPr>
          <p:cNvPr id="9" name="ZoneTexte 8"/>
          <p:cNvSpPr txBox="1"/>
          <p:nvPr/>
        </p:nvSpPr>
        <p:spPr>
          <a:xfrm rot="21361246">
            <a:off x="6681694" y="5658409"/>
            <a:ext cx="4253174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Spécialiste en plâtrerie </a:t>
            </a:r>
            <a:endParaRPr lang="fr-CH" sz="2800" dirty="0"/>
          </a:p>
        </p:txBody>
      </p:sp>
      <p:sp>
        <p:nvSpPr>
          <p:cNvPr id="10" name="ZoneTexte 9"/>
          <p:cNvSpPr txBox="1"/>
          <p:nvPr/>
        </p:nvSpPr>
        <p:spPr>
          <a:xfrm rot="20862897">
            <a:off x="6855304" y="4423321"/>
            <a:ext cx="2168487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Entrepreneur</a:t>
            </a:r>
            <a:endParaRPr lang="fr-CH" sz="2800" dirty="0"/>
          </a:p>
        </p:txBody>
      </p:sp>
      <p:sp>
        <p:nvSpPr>
          <p:cNvPr id="11" name="ZoneTexte 10"/>
          <p:cNvSpPr txBox="1"/>
          <p:nvPr/>
        </p:nvSpPr>
        <p:spPr>
          <a:xfrm rot="1413291">
            <a:off x="9368614" y="4222423"/>
            <a:ext cx="2615473" cy="954107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Peintre en bâtiments </a:t>
            </a:r>
            <a:endParaRPr lang="fr-CH" sz="2800" dirty="0"/>
          </a:p>
        </p:txBody>
      </p:sp>
      <p:sp>
        <p:nvSpPr>
          <p:cNvPr id="12" name="ZoneTexte 11"/>
          <p:cNvSpPr txBox="1"/>
          <p:nvPr/>
        </p:nvSpPr>
        <p:spPr>
          <a:xfrm rot="20423215">
            <a:off x="7372382" y="623647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Pauvre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3397532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6672" y="5020560"/>
            <a:ext cx="10478974" cy="1447633"/>
          </a:xfrm>
        </p:spPr>
        <p:txBody>
          <a:bodyPr>
            <a:normAutofit/>
          </a:bodyPr>
          <a:lstStyle/>
          <a:p>
            <a:pPr algn="ctr"/>
            <a:r>
              <a:rPr lang="fr-CH" sz="3200" dirty="0" smtClean="0">
                <a:latin typeface="Calibri Light" panose="020F0302020204030204" pitchFamily="34" charset="0"/>
              </a:rPr>
              <a:t>Nicolas Hayek Jr – Entrepreneur et Président de Swatch Group</a:t>
            </a:r>
            <a:endParaRPr lang="fr-CH" sz="3200" dirty="0">
              <a:latin typeface="Calibri Light" panose="020F030202020403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277" y="52621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529940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1" r="18753"/>
          <a:stretch/>
        </p:blipFill>
        <p:spPr>
          <a:xfrm>
            <a:off x="548953" y="1911501"/>
            <a:ext cx="3992050" cy="43438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ZoneTexte 1"/>
          <p:cNvSpPr txBox="1"/>
          <p:nvPr/>
        </p:nvSpPr>
        <p:spPr>
          <a:xfrm>
            <a:off x="1169046" y="696321"/>
            <a:ext cx="219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Agency FB" panose="020B0503020202020204" pitchFamily="34" charset="0"/>
              </a:rPr>
              <a:t>Suisse</a:t>
            </a:r>
            <a:endParaRPr lang="fr-FR" dirty="0">
              <a:latin typeface="Agency FB" panose="020B0503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21360426">
            <a:off x="9617306" y="275695"/>
            <a:ext cx="2177261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Psychologue </a:t>
            </a:r>
            <a:endParaRPr lang="fr-CH" sz="2800" dirty="0"/>
          </a:p>
        </p:txBody>
      </p:sp>
      <p:sp>
        <p:nvSpPr>
          <p:cNvPr id="7" name="ZoneTexte 6"/>
          <p:cNvSpPr txBox="1"/>
          <p:nvPr/>
        </p:nvSpPr>
        <p:spPr>
          <a:xfrm rot="20862897">
            <a:off x="8954420" y="1769350"/>
            <a:ext cx="2154100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Enseignante </a:t>
            </a:r>
            <a:endParaRPr lang="fr-CH" sz="2800" dirty="0"/>
          </a:p>
        </p:txBody>
      </p:sp>
      <p:sp>
        <p:nvSpPr>
          <p:cNvPr id="8" name="ZoneTexte 7"/>
          <p:cNvSpPr txBox="1"/>
          <p:nvPr/>
        </p:nvSpPr>
        <p:spPr>
          <a:xfrm rot="902057">
            <a:off x="6268540" y="2160710"/>
            <a:ext cx="2486348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Mère au foyer</a:t>
            </a:r>
            <a:endParaRPr lang="fr-CH" sz="2800" dirty="0"/>
          </a:p>
        </p:txBody>
      </p:sp>
      <p:sp>
        <p:nvSpPr>
          <p:cNvPr id="9" name="ZoneTexte 8"/>
          <p:cNvSpPr txBox="1"/>
          <p:nvPr/>
        </p:nvSpPr>
        <p:spPr>
          <a:xfrm rot="862395">
            <a:off x="7056357" y="747202"/>
            <a:ext cx="2443777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Au chômage</a:t>
            </a:r>
            <a:endParaRPr lang="fr-CH" sz="2800" dirty="0"/>
          </a:p>
        </p:txBody>
      </p:sp>
      <p:sp>
        <p:nvSpPr>
          <p:cNvPr id="10" name="ZoneTexte 9"/>
          <p:cNvSpPr txBox="1"/>
          <p:nvPr/>
        </p:nvSpPr>
        <p:spPr>
          <a:xfrm rot="502500">
            <a:off x="8768921" y="4411141"/>
            <a:ext cx="3123245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Cadre chez Nestlé</a:t>
            </a:r>
          </a:p>
        </p:txBody>
      </p:sp>
      <p:sp>
        <p:nvSpPr>
          <p:cNvPr id="11" name="ZoneTexte 10"/>
          <p:cNvSpPr txBox="1"/>
          <p:nvPr/>
        </p:nvSpPr>
        <p:spPr>
          <a:xfrm rot="21404320">
            <a:off x="5925477" y="3550843"/>
            <a:ext cx="3120328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Femme de ménage </a:t>
            </a:r>
            <a:endParaRPr lang="fr-CH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658508" y="5099302"/>
            <a:ext cx="4251693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A l’Assurance Invalidité (AI) </a:t>
            </a:r>
            <a:endParaRPr lang="fr-CH" sz="2800" dirty="0"/>
          </a:p>
        </p:txBody>
      </p:sp>
      <p:sp>
        <p:nvSpPr>
          <p:cNvPr id="13" name="ZoneTexte 12"/>
          <p:cNvSpPr txBox="1"/>
          <p:nvPr/>
        </p:nvSpPr>
        <p:spPr>
          <a:xfrm rot="589550">
            <a:off x="9323720" y="3030608"/>
            <a:ext cx="2428093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Maman de jour</a:t>
            </a:r>
            <a:endParaRPr lang="fr-CH" sz="2800" dirty="0"/>
          </a:p>
        </p:txBody>
      </p:sp>
      <p:sp>
        <p:nvSpPr>
          <p:cNvPr id="15" name="ZoneTexte 14"/>
          <p:cNvSpPr txBox="1"/>
          <p:nvPr/>
        </p:nvSpPr>
        <p:spPr>
          <a:xfrm rot="20922003">
            <a:off x="9443274" y="5804266"/>
            <a:ext cx="1801906" cy="52322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2800" dirty="0" smtClean="0"/>
              <a:t>Caissière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291056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907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CH" sz="3200" dirty="0" smtClean="0">
                <a:latin typeface="Calibri Light" panose="020F0302020204030204" pitchFamily="34" charset="0"/>
              </a:rPr>
              <a:t>Chantal </a:t>
            </a:r>
            <a:r>
              <a:rPr lang="fr-CH" sz="3200" dirty="0" err="1" smtClean="0">
                <a:latin typeface="Calibri Light" panose="020F0302020204030204" pitchFamily="34" charset="0"/>
              </a:rPr>
              <a:t>Mazzolini</a:t>
            </a:r>
            <a:r>
              <a:rPr lang="fr-CH" sz="3200" dirty="0" smtClean="0">
                <a:latin typeface="Calibri Light" panose="020F0302020204030204" pitchFamily="34" charset="0"/>
              </a:rPr>
              <a:t> – Au chômage </a:t>
            </a:r>
            <a:endParaRPr lang="fr-CH" sz="3200" dirty="0">
              <a:latin typeface="Calibri Light" panose="020F030202020403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6" t="-393" r="626" b="1093"/>
          <a:stretch/>
        </p:blipFill>
        <p:spPr>
          <a:xfrm>
            <a:off x="4919425" y="1690688"/>
            <a:ext cx="2562225" cy="4057608"/>
          </a:xfrm>
        </p:spPr>
      </p:pic>
      <p:sp>
        <p:nvSpPr>
          <p:cNvPr id="5" name="Rectangle 4"/>
          <p:cNvSpPr/>
          <p:nvPr/>
        </p:nvSpPr>
        <p:spPr>
          <a:xfrm>
            <a:off x="5476352" y="5546691"/>
            <a:ext cx="2240782" cy="201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846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28511" y="694761"/>
            <a:ext cx="2923832" cy="959867"/>
          </a:xfrm>
        </p:spPr>
        <p:txBody>
          <a:bodyPr>
            <a:noAutofit/>
          </a:bodyPr>
          <a:lstStyle/>
          <a:p>
            <a:pPr algn="ctr"/>
            <a:r>
              <a:rPr lang="fr-CH" dirty="0" smtClean="0">
                <a:latin typeface="Calibri Light" panose="020F0302020204030204" pitchFamily="34" charset="0"/>
              </a:rPr>
              <a:t>Partie 2 </a:t>
            </a:r>
            <a:r>
              <a:rPr lang="fr-CH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/>
            </a:r>
            <a:br>
              <a:rPr lang="fr-CH" dirty="0" smtClean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fr-CH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  <a:br>
              <a:rPr lang="fr-CH" dirty="0" smtClean="0">
                <a:solidFill>
                  <a:schemeClr val="tx1"/>
                </a:solidFill>
                <a:latin typeface="Calibri Light" panose="020F0302020204030204" pitchFamily="34" charset="0"/>
              </a:rPr>
            </a:br>
            <a:endParaRPr lang="fr-CH" dirty="0">
              <a:latin typeface="Calibri Light" panose="020F03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0286" y="1931744"/>
            <a:ext cx="8775065" cy="3667212"/>
          </a:xfrm>
        </p:spPr>
        <p:txBody>
          <a:bodyPr>
            <a:normAutofit/>
          </a:bodyPr>
          <a:lstStyle/>
          <a:p>
            <a:r>
              <a:rPr lang="fr-CH" sz="3200" dirty="0" smtClean="0">
                <a:latin typeface="Agency FB" panose="020B0503020202020204" pitchFamily="34" charset="0"/>
              </a:rPr>
              <a:t> </a:t>
            </a:r>
            <a:r>
              <a:rPr lang="fr-CH" sz="3200" dirty="0" smtClean="0">
                <a:latin typeface="Calibri Light" panose="020F0302020204030204" pitchFamily="34" charset="0"/>
              </a:rPr>
              <a:t>Consigne : </a:t>
            </a:r>
          </a:p>
          <a:p>
            <a:pPr marL="0" indent="0">
              <a:buNone/>
            </a:pPr>
            <a:endParaRPr lang="fr-CH" sz="3200" dirty="0" smtClean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fr-CH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Remplace les «…» par la nationalité de ton choix</a:t>
            </a:r>
            <a:r>
              <a:rPr lang="fr-CH" sz="3200" dirty="0">
                <a:latin typeface="Calibri Light" panose="020F0302020204030204" pitchFamily="34" charset="0"/>
              </a:rPr>
              <a:t>.</a:t>
            </a:r>
            <a:endParaRPr lang="fr-CH" sz="3200" dirty="0" smtClean="0">
              <a:latin typeface="Calibri Light" panose="020F0302020204030204" pitchFamily="34" charset="0"/>
            </a:endParaRPr>
          </a:p>
          <a:p>
            <a:endParaRPr lang="fr-CH" sz="28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7918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te">
  <a:themeElements>
    <a:clrScheme name="Personnalisé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A4DEF4"/>
      </a:accent1>
      <a:accent2>
        <a:srgbClr val="D1EEF9"/>
      </a:accent2>
      <a:accent3>
        <a:srgbClr val="A3CEED"/>
      </a:accent3>
      <a:accent4>
        <a:srgbClr val="A3CEED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370</Words>
  <Application>Microsoft Macintosh PowerPoint</Application>
  <PresentationFormat>Personnalisé</PresentationFormat>
  <Paragraphs>86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Thème Office</vt:lpstr>
      <vt:lpstr>Facette</vt:lpstr>
      <vt:lpstr>Présentation PowerPoint</vt:lpstr>
      <vt:lpstr>Partie 1 </vt:lpstr>
      <vt:lpstr>Erythrée</vt:lpstr>
      <vt:lpstr>Présentation PowerPoint</vt:lpstr>
      <vt:lpstr>Présentation PowerPoint</vt:lpstr>
      <vt:lpstr>Nicolas Hayek Jr – Entrepreneur et Président de Swatch Group</vt:lpstr>
      <vt:lpstr>Présentation PowerPoint</vt:lpstr>
      <vt:lpstr>Chantal Mazzolini – Au chômage </vt:lpstr>
      <vt:lpstr>Partie 2    </vt:lpstr>
      <vt:lpstr>Présentation PowerPoint</vt:lpstr>
      <vt:lpstr>Présentation PowerPoint</vt:lpstr>
      <vt:lpstr>Présentation PowerPoint</vt:lpstr>
      <vt:lpstr>Présentation PowerPoint</vt:lpstr>
      <vt:lpstr>Deuxième Partie </vt:lpstr>
      <vt:lpstr>Présentation PowerPoint</vt:lpstr>
      <vt:lpstr>C’était tous des Suisses…. </vt:lpstr>
      <vt:lpstr>Présentation PowerPoint</vt:lpstr>
      <vt:lpstr>Mais quel est le but de ces activités ? </vt:lpstr>
      <vt:lpstr>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Luis Basterrechea</dc:creator>
  <cp:lastModifiedBy>Caterina</cp:lastModifiedBy>
  <cp:revision>30</cp:revision>
  <dcterms:created xsi:type="dcterms:W3CDTF">2016-04-21T10:40:56Z</dcterms:created>
  <dcterms:modified xsi:type="dcterms:W3CDTF">2016-10-03T09:08:43Z</dcterms:modified>
</cp:coreProperties>
</file>