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1" r:id="rId4"/>
    <p:sldId id="263" r:id="rId5"/>
    <p:sldId id="264" r:id="rId6"/>
    <p:sldId id="259" r:id="rId7"/>
    <p:sldId id="260" r:id="rId8"/>
    <p:sldId id="257" r:id="rId9"/>
    <p:sldId id="265" r:id="rId10"/>
    <p:sldId id="267" r:id="rId11"/>
    <p:sldId id="268" r:id="rId12"/>
    <p:sldId id="269" r:id="rId13"/>
    <p:sldId id="258" r:id="rId14"/>
    <p:sldId id="266" r:id="rId1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6" d="100"/>
          <a:sy n="96" d="100"/>
        </p:scale>
        <p:origin x="-98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H"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2513D88-041F-AE41-AD06-F1E0300FBE1C}" type="datetimeFigureOut">
              <a:rPr lang="fr-FR" smtClean="0"/>
              <a:t>03.01.17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F31C8F-2372-2145-9EF9-039BE790A4C2}" type="slidenum">
              <a:rPr lang="fr-FR" smtClean="0"/>
              <a:t>‹#›</a:t>
            </a:fld>
            <a:endParaRPr lang="fr-FR"/>
          </a:p>
        </p:txBody>
      </p:sp>
    </p:spTree>
    <p:extLst>
      <p:ext uri="{BB962C8B-B14F-4D97-AF65-F5344CB8AC3E}">
        <p14:creationId xmlns:p14="http://schemas.microsoft.com/office/powerpoint/2010/main" val="127423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92513D88-041F-AE41-AD06-F1E0300FBE1C}" type="datetimeFigureOut">
              <a:rPr lang="fr-FR" smtClean="0"/>
              <a:t>03.01.17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F31C8F-2372-2145-9EF9-039BE790A4C2}" type="slidenum">
              <a:rPr lang="fr-FR" smtClean="0"/>
              <a:t>‹#›</a:t>
            </a:fld>
            <a:endParaRPr lang="fr-FR"/>
          </a:p>
        </p:txBody>
      </p:sp>
    </p:spTree>
    <p:extLst>
      <p:ext uri="{BB962C8B-B14F-4D97-AF65-F5344CB8AC3E}">
        <p14:creationId xmlns:p14="http://schemas.microsoft.com/office/powerpoint/2010/main" val="2500062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H"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92513D88-041F-AE41-AD06-F1E0300FBE1C}" type="datetimeFigureOut">
              <a:rPr lang="fr-FR" smtClean="0"/>
              <a:t>03.01.17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F31C8F-2372-2145-9EF9-039BE790A4C2}" type="slidenum">
              <a:rPr lang="fr-FR" smtClean="0"/>
              <a:t>‹#›</a:t>
            </a:fld>
            <a:endParaRPr lang="fr-FR"/>
          </a:p>
        </p:txBody>
      </p:sp>
    </p:spTree>
    <p:extLst>
      <p:ext uri="{BB962C8B-B14F-4D97-AF65-F5344CB8AC3E}">
        <p14:creationId xmlns:p14="http://schemas.microsoft.com/office/powerpoint/2010/main" val="132785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idx="1"/>
          </p:nvPr>
        </p:nvSpPr>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92513D88-041F-AE41-AD06-F1E0300FBE1C}" type="datetimeFigureOut">
              <a:rPr lang="fr-FR" smtClean="0"/>
              <a:t>03.01.17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F31C8F-2372-2145-9EF9-039BE790A4C2}" type="slidenum">
              <a:rPr lang="fr-FR" smtClean="0"/>
              <a:t>‹#›</a:t>
            </a:fld>
            <a:endParaRPr lang="fr-FR"/>
          </a:p>
        </p:txBody>
      </p:sp>
    </p:spTree>
    <p:extLst>
      <p:ext uri="{BB962C8B-B14F-4D97-AF65-F5344CB8AC3E}">
        <p14:creationId xmlns:p14="http://schemas.microsoft.com/office/powerpoint/2010/main" val="3003854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
        <p:nvSpPr>
          <p:cNvPr id="4" name="Espace réservé de la date 3"/>
          <p:cNvSpPr>
            <a:spLocks noGrp="1"/>
          </p:cNvSpPr>
          <p:nvPr>
            <p:ph type="dt" sz="half" idx="10"/>
          </p:nvPr>
        </p:nvSpPr>
        <p:spPr/>
        <p:txBody>
          <a:bodyPr/>
          <a:lstStyle/>
          <a:p>
            <a:fld id="{92513D88-041F-AE41-AD06-F1E0300FBE1C}" type="datetimeFigureOut">
              <a:rPr lang="fr-FR" smtClean="0"/>
              <a:t>03.01.17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F31C8F-2372-2145-9EF9-039BE790A4C2}" type="slidenum">
              <a:rPr lang="fr-FR" smtClean="0"/>
              <a:t>‹#›</a:t>
            </a:fld>
            <a:endParaRPr lang="fr-FR"/>
          </a:p>
        </p:txBody>
      </p:sp>
    </p:spTree>
    <p:extLst>
      <p:ext uri="{BB962C8B-B14F-4D97-AF65-F5344CB8AC3E}">
        <p14:creationId xmlns:p14="http://schemas.microsoft.com/office/powerpoint/2010/main" val="2190347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e la date 4"/>
          <p:cNvSpPr>
            <a:spLocks noGrp="1"/>
          </p:cNvSpPr>
          <p:nvPr>
            <p:ph type="dt" sz="half" idx="10"/>
          </p:nvPr>
        </p:nvSpPr>
        <p:spPr/>
        <p:txBody>
          <a:bodyPr/>
          <a:lstStyle/>
          <a:p>
            <a:fld id="{92513D88-041F-AE41-AD06-F1E0300FBE1C}" type="datetimeFigureOut">
              <a:rPr lang="fr-FR" smtClean="0"/>
              <a:t>03.01.17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F31C8F-2372-2145-9EF9-039BE790A4C2}" type="slidenum">
              <a:rPr lang="fr-FR" smtClean="0"/>
              <a:t>‹#›</a:t>
            </a:fld>
            <a:endParaRPr lang="fr-FR"/>
          </a:p>
        </p:txBody>
      </p:sp>
    </p:spTree>
    <p:extLst>
      <p:ext uri="{BB962C8B-B14F-4D97-AF65-F5344CB8AC3E}">
        <p14:creationId xmlns:p14="http://schemas.microsoft.com/office/powerpoint/2010/main" val="275312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7" name="Espace réservé de la date 6"/>
          <p:cNvSpPr>
            <a:spLocks noGrp="1"/>
          </p:cNvSpPr>
          <p:nvPr>
            <p:ph type="dt" sz="half" idx="10"/>
          </p:nvPr>
        </p:nvSpPr>
        <p:spPr/>
        <p:txBody>
          <a:bodyPr/>
          <a:lstStyle/>
          <a:p>
            <a:fld id="{92513D88-041F-AE41-AD06-F1E0300FBE1C}" type="datetimeFigureOut">
              <a:rPr lang="fr-FR" smtClean="0"/>
              <a:t>03.01.17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0F31C8F-2372-2145-9EF9-039BE790A4C2}" type="slidenum">
              <a:rPr lang="fr-FR" smtClean="0"/>
              <a:t>‹#›</a:t>
            </a:fld>
            <a:endParaRPr lang="fr-FR"/>
          </a:p>
        </p:txBody>
      </p:sp>
    </p:spTree>
    <p:extLst>
      <p:ext uri="{BB962C8B-B14F-4D97-AF65-F5344CB8AC3E}">
        <p14:creationId xmlns:p14="http://schemas.microsoft.com/office/powerpoint/2010/main" val="380731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e la date 2"/>
          <p:cNvSpPr>
            <a:spLocks noGrp="1"/>
          </p:cNvSpPr>
          <p:nvPr>
            <p:ph type="dt" sz="half" idx="10"/>
          </p:nvPr>
        </p:nvSpPr>
        <p:spPr/>
        <p:txBody>
          <a:bodyPr/>
          <a:lstStyle/>
          <a:p>
            <a:fld id="{92513D88-041F-AE41-AD06-F1E0300FBE1C}" type="datetimeFigureOut">
              <a:rPr lang="fr-FR" smtClean="0"/>
              <a:t>03.01.17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0F31C8F-2372-2145-9EF9-039BE790A4C2}" type="slidenum">
              <a:rPr lang="fr-FR" smtClean="0"/>
              <a:t>‹#›</a:t>
            </a:fld>
            <a:endParaRPr lang="fr-FR"/>
          </a:p>
        </p:txBody>
      </p:sp>
    </p:spTree>
    <p:extLst>
      <p:ext uri="{BB962C8B-B14F-4D97-AF65-F5344CB8AC3E}">
        <p14:creationId xmlns:p14="http://schemas.microsoft.com/office/powerpoint/2010/main" val="184769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2513D88-041F-AE41-AD06-F1E0300FBE1C}" type="datetimeFigureOut">
              <a:rPr lang="fr-FR" smtClean="0"/>
              <a:t>03.01.17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0F31C8F-2372-2145-9EF9-039BE790A4C2}" type="slidenum">
              <a:rPr lang="fr-FR" smtClean="0"/>
              <a:t>‹#›</a:t>
            </a:fld>
            <a:endParaRPr lang="fr-FR"/>
          </a:p>
        </p:txBody>
      </p:sp>
    </p:spTree>
    <p:extLst>
      <p:ext uri="{BB962C8B-B14F-4D97-AF65-F5344CB8AC3E}">
        <p14:creationId xmlns:p14="http://schemas.microsoft.com/office/powerpoint/2010/main" val="386821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p>
            <a:fld id="{92513D88-041F-AE41-AD06-F1E0300FBE1C}" type="datetimeFigureOut">
              <a:rPr lang="fr-FR" smtClean="0"/>
              <a:t>03.01.17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F31C8F-2372-2145-9EF9-039BE790A4C2}" type="slidenum">
              <a:rPr lang="fr-FR" smtClean="0"/>
              <a:t>‹#›</a:t>
            </a:fld>
            <a:endParaRPr lang="fr-FR"/>
          </a:p>
        </p:txBody>
      </p:sp>
    </p:spTree>
    <p:extLst>
      <p:ext uri="{BB962C8B-B14F-4D97-AF65-F5344CB8AC3E}">
        <p14:creationId xmlns:p14="http://schemas.microsoft.com/office/powerpoint/2010/main" val="99144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p>
            <a:fld id="{92513D88-041F-AE41-AD06-F1E0300FBE1C}" type="datetimeFigureOut">
              <a:rPr lang="fr-FR" smtClean="0"/>
              <a:t>03.01.17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F31C8F-2372-2145-9EF9-039BE790A4C2}" type="slidenum">
              <a:rPr lang="fr-FR" smtClean="0"/>
              <a:t>‹#›</a:t>
            </a:fld>
            <a:endParaRPr lang="fr-FR"/>
          </a:p>
        </p:txBody>
      </p:sp>
    </p:spTree>
    <p:extLst>
      <p:ext uri="{BB962C8B-B14F-4D97-AF65-F5344CB8AC3E}">
        <p14:creationId xmlns:p14="http://schemas.microsoft.com/office/powerpoint/2010/main" val="19524757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13D88-041F-AE41-AD06-F1E0300FBE1C}" type="datetimeFigureOut">
              <a:rPr lang="fr-FR" smtClean="0"/>
              <a:t>03.01.17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31C8F-2372-2145-9EF9-039BE790A4C2}" type="slidenum">
              <a:rPr lang="fr-FR" smtClean="0"/>
              <a:t>‹#›</a:t>
            </a:fld>
            <a:endParaRPr lang="fr-FR"/>
          </a:p>
        </p:txBody>
      </p:sp>
    </p:spTree>
    <p:extLst>
      <p:ext uri="{BB962C8B-B14F-4D97-AF65-F5344CB8AC3E}">
        <p14:creationId xmlns:p14="http://schemas.microsoft.com/office/powerpoint/2010/main" val="1491247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www.lestrem-nature.org" TargetMode="External"/><Relationship Id="rId4" Type="http://schemas.openxmlformats.org/officeDocument/2006/relationships/hyperlink" Target="http://ecologie.blog.lemonde.fr/2011/02/08/les-migrations-climatiques-peuvent-etre-benefiques-face-au-rechauffement/" TargetMode="External"/><Relationship Id="rId5" Type="http://schemas.openxmlformats.org/officeDocument/2006/relationships/hyperlink" Target="http://www.lefigaro.fr" TargetMode="External"/><Relationship Id="rId6" Type="http://schemas.openxmlformats.org/officeDocument/2006/relationships/hyperlink" Target="http://unionrepublicaine.fr/middle-east-refugies/" TargetMode="External"/><Relationship Id="rId7" Type="http://schemas.openxmlformats.org/officeDocument/2006/relationships/hyperlink" Target="http://www.ecolo.be/?Pour-une-reconnaissance" TargetMode="External"/><Relationship Id="rId1" Type="http://schemas.openxmlformats.org/officeDocument/2006/relationships/slideLayout" Target="../slideLayouts/slideLayout2.xml"/><Relationship Id="rId2" Type="http://schemas.openxmlformats.org/officeDocument/2006/relationships/hyperlink" Target="http://www.ritimo.org/Les-migrants-climatiqu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axisciences.com/changement-climatique/" TargetMode="External"/><Relationship Id="rId3" Type="http://schemas.openxmlformats.org/officeDocument/2006/relationships/hyperlink" Target="http://www.unhcr.ch/fr/hom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ejournal.cnrs.fr/articles/migrant-refugie-quelles-differences" TargetMode="Externa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axisciences.com/changement-climatique/" TargetMode="Externa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fr.wikipedia.org/wiki/Migrations_environnementales_et_climatiques" TargetMode="Externa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itimo.org/Les-migrants-climatiques" TargetMode="Externa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131054"/>
            <a:ext cx="9144001" cy="673184"/>
          </a:xfrm>
        </p:spPr>
        <p:txBody>
          <a:bodyPr>
            <a:normAutofit/>
          </a:bodyPr>
          <a:lstStyle/>
          <a:p>
            <a:r>
              <a:rPr lang="fr-FR" sz="3600" dirty="0" smtClean="0"/>
              <a:t>Migrations climatiques, Réfugiés climatiques</a:t>
            </a:r>
            <a:endParaRPr lang="fr-FR" sz="3600" dirty="0"/>
          </a:p>
        </p:txBody>
      </p:sp>
      <p:pic>
        <p:nvPicPr>
          <p:cNvPr id="4" name="Image 3"/>
          <p:cNvPicPr>
            <a:picLocks noChangeAspect="1"/>
          </p:cNvPicPr>
          <p:nvPr/>
        </p:nvPicPr>
        <p:blipFill>
          <a:blip r:embed="rId2"/>
          <a:stretch>
            <a:fillRect/>
          </a:stretch>
        </p:blipFill>
        <p:spPr>
          <a:xfrm>
            <a:off x="4705634" y="3494978"/>
            <a:ext cx="4438365" cy="2957061"/>
          </a:xfrm>
          <a:prstGeom prst="rect">
            <a:avLst/>
          </a:prstGeom>
        </p:spPr>
      </p:pic>
      <p:sp>
        <p:nvSpPr>
          <p:cNvPr id="6" name="Rectangle 5"/>
          <p:cNvSpPr/>
          <p:nvPr/>
        </p:nvSpPr>
        <p:spPr>
          <a:xfrm>
            <a:off x="4571999" y="6457890"/>
            <a:ext cx="4572000" cy="400110"/>
          </a:xfrm>
          <a:prstGeom prst="rect">
            <a:avLst/>
          </a:prstGeom>
        </p:spPr>
        <p:txBody>
          <a:bodyPr>
            <a:spAutoFit/>
          </a:bodyPr>
          <a:lstStyle/>
          <a:p>
            <a:r>
              <a:rPr lang="fr-FR" sz="1000" dirty="0" smtClean="0"/>
              <a:t>http://</a:t>
            </a:r>
            <a:r>
              <a:rPr lang="fr-FR" sz="1000" dirty="0" err="1" smtClean="0"/>
              <a:t>www.un.org</a:t>
            </a:r>
            <a:r>
              <a:rPr lang="fr-FR" sz="1000" dirty="0" smtClean="0"/>
              <a:t>/</a:t>
            </a:r>
            <a:r>
              <a:rPr lang="fr-FR" sz="1000" dirty="0" err="1" smtClean="0"/>
              <a:t>climatechange</a:t>
            </a:r>
            <a:r>
              <a:rPr lang="fr-FR" sz="1000" dirty="0" smtClean="0"/>
              <a:t>/</a:t>
            </a:r>
            <a:r>
              <a:rPr lang="fr-FR" sz="1000" dirty="0" err="1" smtClean="0"/>
              <a:t>summit</a:t>
            </a:r>
            <a:r>
              <a:rPr lang="fr-FR" sz="1000" dirty="0" smtClean="0"/>
              <a:t>/</a:t>
            </a:r>
            <a:r>
              <a:rPr lang="fr-FR" sz="1000" dirty="0" err="1" smtClean="0"/>
              <a:t>wp</a:t>
            </a:r>
            <a:r>
              <a:rPr lang="fr-FR" sz="1000" dirty="0" smtClean="0"/>
              <a:t>-content/</a:t>
            </a:r>
            <a:r>
              <a:rPr lang="fr-FR" sz="1000" dirty="0" err="1" smtClean="0"/>
              <a:t>uploads</a:t>
            </a:r>
            <a:r>
              <a:rPr lang="fr-FR" sz="1000" dirty="0" smtClean="0"/>
              <a:t>/sites/2/2014/09/</a:t>
            </a:r>
            <a:r>
              <a:rPr lang="fr-FR" sz="1000" dirty="0" err="1" smtClean="0"/>
              <a:t>news_horndrought.jpg</a:t>
            </a:r>
            <a:endParaRPr lang="fr-FR" sz="1000" dirty="0"/>
          </a:p>
        </p:txBody>
      </p:sp>
      <p:pic>
        <p:nvPicPr>
          <p:cNvPr id="7" name="Image 6"/>
          <p:cNvPicPr>
            <a:picLocks noChangeAspect="1"/>
          </p:cNvPicPr>
          <p:nvPr/>
        </p:nvPicPr>
        <p:blipFill>
          <a:blip r:embed="rId3"/>
          <a:stretch>
            <a:fillRect/>
          </a:stretch>
        </p:blipFill>
        <p:spPr>
          <a:xfrm>
            <a:off x="322042" y="3494977"/>
            <a:ext cx="4141542" cy="2957061"/>
          </a:xfrm>
          <a:prstGeom prst="rect">
            <a:avLst/>
          </a:prstGeom>
        </p:spPr>
      </p:pic>
      <p:sp>
        <p:nvSpPr>
          <p:cNvPr id="8" name="Rectangle 7"/>
          <p:cNvSpPr/>
          <p:nvPr/>
        </p:nvSpPr>
        <p:spPr>
          <a:xfrm>
            <a:off x="133634" y="6558754"/>
            <a:ext cx="4572000" cy="246221"/>
          </a:xfrm>
          <a:prstGeom prst="rect">
            <a:avLst/>
          </a:prstGeom>
        </p:spPr>
        <p:txBody>
          <a:bodyPr>
            <a:spAutoFit/>
          </a:bodyPr>
          <a:lstStyle/>
          <a:p>
            <a:r>
              <a:rPr lang="fr-FR" sz="1000" dirty="0" smtClean="0"/>
              <a:t>http://</a:t>
            </a:r>
            <a:r>
              <a:rPr lang="fr-FR" sz="1000" dirty="0" err="1" smtClean="0"/>
              <a:t>maplanete.blogs.sudouest.fr</a:t>
            </a:r>
            <a:r>
              <a:rPr lang="fr-FR" sz="1000" dirty="0" smtClean="0"/>
              <a:t>/media/00/02/960153696.jpg</a:t>
            </a:r>
            <a:endParaRPr lang="fr-FR" sz="1000" dirty="0"/>
          </a:p>
        </p:txBody>
      </p:sp>
      <p:pic>
        <p:nvPicPr>
          <p:cNvPr id="9" name="Image 8"/>
          <p:cNvPicPr>
            <a:picLocks noChangeAspect="1"/>
          </p:cNvPicPr>
          <p:nvPr/>
        </p:nvPicPr>
        <p:blipFill>
          <a:blip r:embed="rId4"/>
          <a:stretch>
            <a:fillRect/>
          </a:stretch>
        </p:blipFill>
        <p:spPr>
          <a:xfrm>
            <a:off x="4705634" y="606176"/>
            <a:ext cx="4438366" cy="2548022"/>
          </a:xfrm>
          <a:prstGeom prst="rect">
            <a:avLst/>
          </a:prstGeom>
        </p:spPr>
      </p:pic>
      <p:sp>
        <p:nvSpPr>
          <p:cNvPr id="10" name="Rectangle 9"/>
          <p:cNvSpPr/>
          <p:nvPr/>
        </p:nvSpPr>
        <p:spPr>
          <a:xfrm>
            <a:off x="4705634" y="3104603"/>
            <a:ext cx="4572000" cy="400110"/>
          </a:xfrm>
          <a:prstGeom prst="rect">
            <a:avLst/>
          </a:prstGeom>
        </p:spPr>
        <p:txBody>
          <a:bodyPr>
            <a:spAutoFit/>
          </a:bodyPr>
          <a:lstStyle/>
          <a:p>
            <a:r>
              <a:rPr lang="en-US" sz="1000" dirty="0" smtClean="0"/>
              <a:t>http://i.f1g.fr/media/</a:t>
            </a:r>
            <a:r>
              <a:rPr lang="en-US" sz="1000" dirty="0" err="1" smtClean="0"/>
              <a:t>ext</a:t>
            </a:r>
            <a:r>
              <a:rPr lang="en-US" sz="1000" dirty="0" smtClean="0"/>
              <a:t>/805x453/</a:t>
            </a:r>
            <a:r>
              <a:rPr lang="en-US" sz="1000" dirty="0" err="1" smtClean="0"/>
              <a:t>www.lefigaro.fr</a:t>
            </a:r>
            <a:r>
              <a:rPr lang="en-US" sz="1000" dirty="0" smtClean="0"/>
              <a:t>/medias/2013/10/14/PHO44297406-34b8-11e3-95fe-3bac7a191126-805x453.jpg</a:t>
            </a:r>
            <a:endParaRPr lang="fr-FR" sz="1000" dirty="0"/>
          </a:p>
        </p:txBody>
      </p:sp>
      <p:pic>
        <p:nvPicPr>
          <p:cNvPr id="11" name="Image 10"/>
          <p:cNvPicPr>
            <a:picLocks noChangeAspect="1"/>
          </p:cNvPicPr>
          <p:nvPr/>
        </p:nvPicPr>
        <p:blipFill>
          <a:blip r:embed="rId5"/>
          <a:stretch>
            <a:fillRect/>
          </a:stretch>
        </p:blipFill>
        <p:spPr>
          <a:xfrm>
            <a:off x="464653" y="606176"/>
            <a:ext cx="3534272" cy="2528262"/>
          </a:xfrm>
          <a:prstGeom prst="rect">
            <a:avLst/>
          </a:prstGeom>
        </p:spPr>
      </p:pic>
      <p:sp>
        <p:nvSpPr>
          <p:cNvPr id="12" name="Rectangle 11"/>
          <p:cNvSpPr/>
          <p:nvPr/>
        </p:nvSpPr>
        <p:spPr>
          <a:xfrm>
            <a:off x="-1" y="3094867"/>
            <a:ext cx="4572000" cy="400110"/>
          </a:xfrm>
          <a:prstGeom prst="rect">
            <a:avLst/>
          </a:prstGeom>
        </p:spPr>
        <p:txBody>
          <a:bodyPr>
            <a:spAutoFit/>
          </a:bodyPr>
          <a:lstStyle/>
          <a:p>
            <a:r>
              <a:rPr lang="fr-FR" sz="1000" dirty="0" err="1" smtClean="0"/>
              <a:t>https</a:t>
            </a:r>
            <a:r>
              <a:rPr lang="fr-FR" sz="1000" dirty="0" smtClean="0"/>
              <a:t>://encrypted-tbn3.gstatic.com/</a:t>
            </a:r>
            <a:r>
              <a:rPr lang="fr-FR" sz="1000" dirty="0" err="1" smtClean="0"/>
              <a:t>images?q</a:t>
            </a:r>
            <a:r>
              <a:rPr lang="fr-FR" sz="1000" dirty="0" smtClean="0"/>
              <a:t>=tbn:ANd9GcQHUtZKd2EejDlf7CQweY-IivatPjxuRajrGi7634Z1_6bYl4tf</a:t>
            </a:r>
            <a:endParaRPr lang="fr-FR" sz="1000" dirty="0"/>
          </a:p>
        </p:txBody>
      </p:sp>
    </p:spTree>
    <p:extLst>
      <p:ext uri="{BB962C8B-B14F-4D97-AF65-F5344CB8AC3E}">
        <p14:creationId xmlns:p14="http://schemas.microsoft.com/office/powerpoint/2010/main" val="21549213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statut de réfugié climatique</a:t>
            </a:r>
            <a:endParaRPr lang="fr-FR" dirty="0"/>
          </a:p>
        </p:txBody>
      </p:sp>
      <p:sp>
        <p:nvSpPr>
          <p:cNvPr id="3" name="Espace réservé du contenu 2"/>
          <p:cNvSpPr>
            <a:spLocks noGrp="1"/>
          </p:cNvSpPr>
          <p:nvPr>
            <p:ph idx="1"/>
          </p:nvPr>
        </p:nvSpPr>
        <p:spPr>
          <a:xfrm>
            <a:off x="154885" y="1600200"/>
            <a:ext cx="8720003" cy="5106777"/>
          </a:xfrm>
        </p:spPr>
        <p:txBody>
          <a:bodyPr>
            <a:normAutofit fontScale="85000" lnSpcReduction="10000"/>
          </a:bodyPr>
          <a:lstStyle/>
          <a:p>
            <a:pPr marL="0" indent="0" algn="just">
              <a:buNone/>
            </a:pPr>
            <a:r>
              <a:rPr lang="fr-FR" dirty="0"/>
              <a:t>À ce jour, il n'existe pas de </a:t>
            </a:r>
            <a:r>
              <a:rPr lang="fr-FR" i="1" dirty="0"/>
              <a:t>statut</a:t>
            </a:r>
            <a:r>
              <a:rPr lang="fr-FR" dirty="0"/>
              <a:t> défini </a:t>
            </a:r>
            <a:r>
              <a:rPr lang="fr-FR" dirty="0" smtClean="0"/>
              <a:t>juridiquement pour les réfugiés climatiques dans le droit international.</a:t>
            </a:r>
          </a:p>
          <a:p>
            <a:pPr marL="0" indent="0" algn="just">
              <a:buNone/>
            </a:pPr>
            <a:endParaRPr lang="fr-FR" dirty="0" smtClean="0"/>
          </a:p>
          <a:p>
            <a:pPr marL="0" indent="0" algn="just">
              <a:buNone/>
            </a:pPr>
            <a:r>
              <a:rPr lang="fr-FR" dirty="0"/>
              <a:t>Le réfugié climatique </a:t>
            </a:r>
            <a:r>
              <a:rPr lang="fr-FR" dirty="0" smtClean="0"/>
              <a:t>échappe </a:t>
            </a:r>
            <a:r>
              <a:rPr lang="fr-FR" dirty="0"/>
              <a:t>à une définition unique pour les Nations Unies, ce qui prive ces migrants d’une protection en vertu du droit </a:t>
            </a:r>
            <a:r>
              <a:rPr lang="fr-FR" dirty="0" smtClean="0"/>
              <a:t>international.</a:t>
            </a:r>
          </a:p>
          <a:p>
            <a:pPr marL="0" indent="0" algn="just">
              <a:buNone/>
            </a:pPr>
            <a:endParaRPr lang="fr-FR" dirty="0" smtClean="0"/>
          </a:p>
          <a:p>
            <a:pPr marL="0" indent="0" algn="just">
              <a:buNone/>
            </a:pPr>
            <a:r>
              <a:rPr lang="fr-FR" dirty="0" smtClean="0"/>
              <a:t>Il </a:t>
            </a:r>
            <a:r>
              <a:rPr lang="fr-FR" dirty="0"/>
              <a:t>est </a:t>
            </a:r>
            <a:r>
              <a:rPr lang="fr-FR" dirty="0" smtClean="0"/>
              <a:t>en effet difficile </a:t>
            </a:r>
            <a:r>
              <a:rPr lang="fr-FR" dirty="0"/>
              <a:t>de séparer le facteur climat (des autres facteurs de migration) et il est tout aussi difficile de reconnaître une responsabilité politique des Etats lors d’une catastrophe </a:t>
            </a:r>
            <a:r>
              <a:rPr lang="fr-FR" dirty="0" smtClean="0"/>
              <a:t>environnementale.</a:t>
            </a:r>
          </a:p>
          <a:p>
            <a:pPr marL="0" indent="0" algn="just">
              <a:buNone/>
            </a:pPr>
            <a:r>
              <a:rPr lang="fr-FR" dirty="0" smtClean="0"/>
              <a:t> </a:t>
            </a:r>
            <a:endParaRPr lang="fr-FR" dirty="0"/>
          </a:p>
        </p:txBody>
      </p:sp>
    </p:spTree>
    <p:extLst>
      <p:ext uri="{BB962C8B-B14F-4D97-AF65-F5344CB8AC3E}">
        <p14:creationId xmlns:p14="http://schemas.microsoft.com/office/powerpoint/2010/main" val="3293136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368300"/>
            <a:ext cx="9144000" cy="6097219"/>
          </a:xfrm>
          <a:prstGeom prst="rect">
            <a:avLst/>
          </a:prstGeom>
        </p:spPr>
      </p:pic>
    </p:spTree>
    <p:extLst>
      <p:ext uri="{BB962C8B-B14F-4D97-AF65-F5344CB8AC3E}">
        <p14:creationId xmlns:p14="http://schemas.microsoft.com/office/powerpoint/2010/main" val="2775113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393700"/>
            <a:ext cx="9144000" cy="6053328"/>
          </a:xfrm>
          <a:prstGeom prst="rect">
            <a:avLst/>
          </a:prstGeom>
        </p:spPr>
      </p:pic>
    </p:spTree>
    <p:extLst>
      <p:ext uri="{BB962C8B-B14F-4D97-AF65-F5344CB8AC3E}">
        <p14:creationId xmlns:p14="http://schemas.microsoft.com/office/powerpoint/2010/main" val="3676708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Sources des images</a:t>
            </a:r>
            <a:endParaRPr lang="fr-FR" dirty="0"/>
          </a:p>
        </p:txBody>
      </p:sp>
      <p:sp>
        <p:nvSpPr>
          <p:cNvPr id="3" name="Espace réservé du contenu 2"/>
          <p:cNvSpPr>
            <a:spLocks noGrp="1"/>
          </p:cNvSpPr>
          <p:nvPr>
            <p:ph idx="1"/>
          </p:nvPr>
        </p:nvSpPr>
        <p:spPr>
          <a:xfrm>
            <a:off x="457200" y="1600200"/>
            <a:ext cx="8541596" cy="5091287"/>
          </a:xfrm>
        </p:spPr>
        <p:txBody>
          <a:bodyPr>
            <a:normAutofit/>
          </a:bodyPr>
          <a:lstStyle/>
          <a:p>
            <a:r>
              <a:rPr lang="fr-FR" sz="2000" dirty="0" smtClean="0"/>
              <a:t>Image dia de titre :</a:t>
            </a:r>
            <a:r>
              <a:rPr lang="fr-FR" sz="2000" dirty="0"/>
              <a:t> </a:t>
            </a:r>
            <a:r>
              <a:rPr lang="fr-FR" sz="2000" dirty="0" smtClean="0">
                <a:hlinkClick r:id="rId2"/>
              </a:rPr>
              <a:t>http://www.ritimo.org/Les-migrants-climatiques</a:t>
            </a:r>
            <a:r>
              <a:rPr lang="fr-FR" sz="2000" dirty="0" smtClean="0"/>
              <a:t>, consulté le 11 avril 2016</a:t>
            </a:r>
          </a:p>
          <a:p>
            <a:r>
              <a:rPr lang="fr-FR" sz="2000" dirty="0" smtClean="0"/>
              <a:t>Image dia «Que sont les changements climatiques ? » : </a:t>
            </a:r>
            <a:r>
              <a:rPr lang="fr-FR" sz="2000" dirty="0">
                <a:hlinkClick r:id="rId3"/>
              </a:rPr>
              <a:t>www.lestrem-</a:t>
            </a:r>
            <a:r>
              <a:rPr lang="fr-FR" sz="2000" dirty="0" smtClean="0">
                <a:hlinkClick r:id="rId3"/>
              </a:rPr>
              <a:t>nature.org</a:t>
            </a:r>
            <a:r>
              <a:rPr lang="fr-FR" sz="2000" dirty="0" smtClean="0"/>
              <a:t>, consulté le 11 avril 2016</a:t>
            </a:r>
          </a:p>
          <a:p>
            <a:r>
              <a:rPr lang="fr-FR" sz="2000" dirty="0" smtClean="0"/>
              <a:t>Image dia «Que sont les migrations climatiques ?» : </a:t>
            </a:r>
            <a:r>
              <a:rPr lang="fr-FR" sz="2000" dirty="0" smtClean="0">
                <a:hlinkClick r:id="rId4"/>
              </a:rPr>
              <a:t>http://ecologie.blog.lemonde.fr/2011/02/08/les-migrations-climatiques-peuvent-etre-benefiques-face-au-rechauffement/</a:t>
            </a:r>
            <a:r>
              <a:rPr lang="fr-FR" sz="2000" dirty="0" smtClean="0"/>
              <a:t>, consulté le 11 avril 2016</a:t>
            </a:r>
          </a:p>
          <a:p>
            <a:r>
              <a:rPr lang="fr-FR" sz="2000" dirty="0" smtClean="0"/>
              <a:t>Image dia «</a:t>
            </a:r>
            <a:r>
              <a:rPr lang="fr-FR" sz="2000" dirty="0" err="1" smtClean="0"/>
              <a:t>Qu’est-ce</a:t>
            </a:r>
            <a:r>
              <a:rPr lang="fr-FR" sz="2000" dirty="0" smtClean="0"/>
              <a:t> qu’un migrant? » : </a:t>
            </a:r>
            <a:r>
              <a:rPr lang="fr-FR" sz="2000" dirty="0" smtClean="0">
                <a:hlinkClick r:id="rId5"/>
              </a:rPr>
              <a:t>http://www.lefigaro.fr</a:t>
            </a:r>
            <a:r>
              <a:rPr lang="fr-FR" sz="2000" dirty="0" smtClean="0"/>
              <a:t>, consulté le 18 avril 2016</a:t>
            </a:r>
          </a:p>
          <a:p>
            <a:r>
              <a:rPr lang="fr-FR" sz="2000" dirty="0" smtClean="0"/>
              <a:t>Image dia «</a:t>
            </a:r>
            <a:r>
              <a:rPr lang="fr-FR" sz="2000" dirty="0" err="1" smtClean="0"/>
              <a:t>Qu’est-ce</a:t>
            </a:r>
            <a:r>
              <a:rPr lang="fr-FR" sz="2000" dirty="0" smtClean="0"/>
              <a:t> qu’un réfugié?» : </a:t>
            </a:r>
            <a:r>
              <a:rPr lang="fr-FR" sz="2000" dirty="0" smtClean="0">
                <a:hlinkClick r:id="rId6"/>
              </a:rPr>
              <a:t>http://unionrepublicaine.fr/middle-east-refugies/</a:t>
            </a:r>
            <a:r>
              <a:rPr lang="fr-FR" sz="2000" dirty="0" smtClean="0"/>
              <a:t>, consulté le 18 avril 2016</a:t>
            </a:r>
          </a:p>
          <a:p>
            <a:r>
              <a:rPr lang="fr-FR" sz="2000" dirty="0" smtClean="0"/>
              <a:t>Image dia «Qu’est ce qu’un réfugié climatique»: </a:t>
            </a:r>
            <a:r>
              <a:rPr lang="fr-FR" sz="2000" dirty="0" smtClean="0">
                <a:hlinkClick r:id="rId7"/>
              </a:rPr>
              <a:t>http://www.ecolo.be/?Pour-une-reconnaissance</a:t>
            </a:r>
            <a:r>
              <a:rPr lang="fr-FR" sz="2000" dirty="0" smtClean="0"/>
              <a:t>, consulté le 18 avril 2016</a:t>
            </a:r>
          </a:p>
          <a:p>
            <a:endParaRPr lang="fr-FR" sz="2000" dirty="0" smtClean="0"/>
          </a:p>
          <a:p>
            <a:endParaRPr lang="fr-FR" sz="2200" dirty="0" smtClean="0"/>
          </a:p>
          <a:p>
            <a:endParaRPr lang="fr-FR" sz="2200" dirty="0" smtClean="0"/>
          </a:p>
          <a:p>
            <a:endParaRPr lang="fr-FR" dirty="0"/>
          </a:p>
        </p:txBody>
      </p:sp>
    </p:spTree>
    <p:extLst>
      <p:ext uri="{BB962C8B-B14F-4D97-AF65-F5344CB8AC3E}">
        <p14:creationId xmlns:p14="http://schemas.microsoft.com/office/powerpoint/2010/main" val="3785881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Bibliographie </a:t>
            </a:r>
            <a:endParaRPr lang="fr-FR" dirty="0"/>
          </a:p>
        </p:txBody>
      </p:sp>
      <p:sp>
        <p:nvSpPr>
          <p:cNvPr id="3" name="Espace réservé du contenu 2"/>
          <p:cNvSpPr>
            <a:spLocks noGrp="1"/>
          </p:cNvSpPr>
          <p:nvPr>
            <p:ph idx="1"/>
          </p:nvPr>
        </p:nvSpPr>
        <p:spPr/>
        <p:txBody>
          <a:bodyPr/>
          <a:lstStyle/>
          <a:p>
            <a:r>
              <a:rPr lang="fr-FR" sz="2000" dirty="0" smtClean="0">
                <a:hlinkClick r:id="rId2"/>
              </a:rPr>
              <a:t>http://www.maxisciences.com/changement-climatique/</a:t>
            </a:r>
            <a:r>
              <a:rPr lang="fr-FR" sz="2000" dirty="0" smtClean="0"/>
              <a:t>, consulté le 18 avril 2016</a:t>
            </a:r>
          </a:p>
          <a:p>
            <a:r>
              <a:rPr lang="fr-FR" sz="2000" dirty="0" smtClean="0">
                <a:hlinkClick r:id="rId3"/>
              </a:rPr>
              <a:t>http://www.unhcr.ch/fr/home.html</a:t>
            </a:r>
            <a:r>
              <a:rPr lang="fr-FR" sz="2000" dirty="0" smtClean="0"/>
              <a:t>, consulté le 25 avril 2016</a:t>
            </a:r>
          </a:p>
          <a:p>
            <a:r>
              <a:rPr lang="fr-FR" sz="2000" dirty="0" smtClean="0"/>
              <a:t>Ionesco D., </a:t>
            </a:r>
            <a:r>
              <a:rPr lang="fr-FR" sz="2000" i="1" dirty="0" smtClean="0"/>
              <a:t>Atlas des migrations environnementales</a:t>
            </a:r>
            <a:r>
              <a:rPr lang="fr-FR" sz="2000" dirty="0" smtClean="0"/>
              <a:t>, Sciences Po les Presses, Paris, 2016</a:t>
            </a:r>
          </a:p>
          <a:p>
            <a:r>
              <a:rPr lang="fr-FR" sz="2000" dirty="0" err="1" smtClean="0"/>
              <a:t>Wihtol</a:t>
            </a:r>
            <a:r>
              <a:rPr lang="fr-FR" sz="2000" dirty="0" smtClean="0"/>
              <a:t> de </a:t>
            </a:r>
            <a:r>
              <a:rPr lang="fr-FR" sz="2000" dirty="0" err="1" smtClean="0"/>
              <a:t>Wenden</a:t>
            </a:r>
            <a:r>
              <a:rPr lang="fr-FR" sz="2000" dirty="0" smtClean="0"/>
              <a:t> C, </a:t>
            </a:r>
            <a:r>
              <a:rPr lang="fr-FR" sz="2000" i="1" dirty="0" smtClean="0"/>
              <a:t>Atlas des migrations</a:t>
            </a:r>
            <a:r>
              <a:rPr lang="fr-FR" sz="2000" dirty="0" smtClean="0"/>
              <a:t>, Autrement, Paris, 2012</a:t>
            </a:r>
          </a:p>
          <a:p>
            <a:endParaRPr lang="fr-FR" sz="4000" dirty="0" smtClean="0"/>
          </a:p>
          <a:p>
            <a:endParaRPr lang="fr-FR" sz="3600" dirty="0" smtClean="0"/>
          </a:p>
          <a:p>
            <a:endParaRPr lang="fr-FR" dirty="0"/>
          </a:p>
        </p:txBody>
      </p:sp>
    </p:spTree>
    <p:extLst>
      <p:ext uri="{BB962C8B-B14F-4D97-AF65-F5344CB8AC3E}">
        <p14:creationId xmlns:p14="http://schemas.microsoft.com/office/powerpoint/2010/main" val="164121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r>
              <a:rPr lang="fr-FR" dirty="0" smtClean="0"/>
              <a:t>Quelques définitions </a:t>
            </a:r>
            <a:r>
              <a:rPr lang="is-IS" dirty="0" smtClean="0"/>
              <a:t>…</a:t>
            </a:r>
            <a:endParaRPr lang="fr-FR" dirty="0"/>
          </a:p>
        </p:txBody>
      </p:sp>
      <p:pic>
        <p:nvPicPr>
          <p:cNvPr id="7" name="Image 6" descr="tmp69782878506346086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104" y="857878"/>
            <a:ext cx="5043718" cy="5736800"/>
          </a:xfrm>
          <a:prstGeom prst="rect">
            <a:avLst/>
          </a:prstGeom>
        </p:spPr>
      </p:pic>
      <p:sp>
        <p:nvSpPr>
          <p:cNvPr id="8" name="Rectangle 7"/>
          <p:cNvSpPr/>
          <p:nvPr/>
        </p:nvSpPr>
        <p:spPr>
          <a:xfrm>
            <a:off x="6706771" y="6471668"/>
            <a:ext cx="1980029" cy="276999"/>
          </a:xfrm>
          <a:prstGeom prst="rect">
            <a:avLst/>
          </a:prstGeom>
        </p:spPr>
        <p:txBody>
          <a:bodyPr wrap="none">
            <a:spAutoFit/>
          </a:bodyPr>
          <a:lstStyle/>
          <a:p>
            <a:r>
              <a:rPr lang="fr-FR" sz="1200" dirty="0" smtClean="0"/>
              <a:t>http://</a:t>
            </a:r>
            <a:r>
              <a:rPr lang="fr-FR" sz="1200" dirty="0" err="1" smtClean="0"/>
              <a:t>info.arte.tv</a:t>
            </a:r>
            <a:r>
              <a:rPr lang="fr-FR" sz="1200" dirty="0" smtClean="0"/>
              <a:t>/</a:t>
            </a:r>
            <a:r>
              <a:rPr lang="fr-FR" sz="1200" dirty="0" err="1" smtClean="0"/>
              <a:t>fr</a:t>
            </a:r>
            <a:r>
              <a:rPr lang="fr-FR" sz="1200" dirty="0" smtClean="0"/>
              <a:t>/lexique</a:t>
            </a:r>
            <a:endParaRPr lang="fr-FR" sz="1200" dirty="0"/>
          </a:p>
        </p:txBody>
      </p:sp>
    </p:spTree>
    <p:extLst>
      <p:ext uri="{BB962C8B-B14F-4D97-AF65-F5344CB8AC3E}">
        <p14:creationId xmlns:p14="http://schemas.microsoft.com/office/powerpoint/2010/main" val="3982415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0769" y="0"/>
            <a:ext cx="8229600" cy="1143000"/>
          </a:xfrm>
        </p:spPr>
        <p:txBody>
          <a:bodyPr/>
          <a:lstStyle/>
          <a:p>
            <a:r>
              <a:rPr lang="fr-FR" dirty="0" smtClean="0"/>
              <a:t>Qu’est-ce qu’un migrant ?</a:t>
            </a:r>
            <a:endParaRPr lang="fr-FR" dirty="0"/>
          </a:p>
        </p:txBody>
      </p:sp>
      <p:sp>
        <p:nvSpPr>
          <p:cNvPr id="3" name="Espace réservé du contenu 2"/>
          <p:cNvSpPr>
            <a:spLocks noGrp="1"/>
          </p:cNvSpPr>
          <p:nvPr>
            <p:ph idx="1"/>
          </p:nvPr>
        </p:nvSpPr>
        <p:spPr>
          <a:xfrm>
            <a:off x="464031" y="1143000"/>
            <a:ext cx="8229600" cy="5517508"/>
          </a:xfrm>
        </p:spPr>
        <p:txBody>
          <a:bodyPr>
            <a:normAutofit lnSpcReduction="10000"/>
          </a:bodyPr>
          <a:lstStyle/>
          <a:p>
            <a:pPr marL="0" indent="0" algn="just">
              <a:buNone/>
            </a:pPr>
            <a:r>
              <a:rPr lang="fr-FR" dirty="0"/>
              <a:t>Le migrant, selon </a:t>
            </a:r>
            <a:r>
              <a:rPr lang="fr-FR" dirty="0" smtClean="0"/>
              <a:t>l’ONU</a:t>
            </a:r>
            <a:r>
              <a:rPr lang="fr-FR" dirty="0"/>
              <a:t>, est une personne née dans un pays et qui vit dans un autre pays pour une durée supérieure à un an, quelles qu’en soient les raisons</a:t>
            </a:r>
            <a:r>
              <a:rPr lang="fr-FR" dirty="0" smtClean="0"/>
              <a:t>.</a:t>
            </a:r>
          </a:p>
          <a:p>
            <a:pPr marL="0" indent="0" algn="just">
              <a:buNone/>
            </a:pPr>
            <a:r>
              <a:rPr lang="fr-FR" dirty="0" smtClean="0"/>
              <a:t>A cette catégorie appartiennent </a:t>
            </a:r>
            <a:r>
              <a:rPr lang="fr-FR" dirty="0"/>
              <a:t>notamment les réfugiés, mais aussi les étudiants étrangers ou les travailleurs venus d’autres pays, par </a:t>
            </a:r>
            <a:r>
              <a:rPr lang="fr-FR" dirty="0" smtClean="0"/>
              <a:t>exemple</a:t>
            </a:r>
          </a:p>
          <a:p>
            <a:pPr marL="0" indent="0" algn="r">
              <a:buNone/>
            </a:pPr>
            <a:endParaRPr lang="fr-FR" sz="1200" dirty="0" smtClean="0"/>
          </a:p>
          <a:p>
            <a:pPr marL="0" indent="0" algn="r">
              <a:buNone/>
            </a:pPr>
            <a:endParaRPr lang="fr-FR" sz="1200" dirty="0" smtClean="0"/>
          </a:p>
          <a:p>
            <a:pPr marL="0" indent="0" algn="r">
              <a:buNone/>
            </a:pPr>
            <a:endParaRPr lang="fr-FR" sz="1200" dirty="0"/>
          </a:p>
          <a:p>
            <a:pPr marL="0" indent="0" algn="r">
              <a:buNone/>
            </a:pPr>
            <a:endParaRPr lang="fr-FR" sz="1200" dirty="0" smtClean="0"/>
          </a:p>
          <a:p>
            <a:pPr marL="0" indent="0" algn="r">
              <a:buNone/>
            </a:pPr>
            <a:endParaRPr lang="fr-FR" sz="1200" dirty="0"/>
          </a:p>
          <a:p>
            <a:pPr marL="0" indent="0" algn="r">
              <a:buNone/>
            </a:pPr>
            <a:endParaRPr lang="fr-FR" sz="1200" dirty="0"/>
          </a:p>
          <a:p>
            <a:pPr marL="0" indent="0" algn="r">
              <a:buNone/>
            </a:pPr>
            <a:endParaRPr lang="fr-FR" sz="1200" dirty="0" smtClean="0"/>
          </a:p>
          <a:p>
            <a:pPr marL="0" indent="0" algn="r">
              <a:buNone/>
            </a:pPr>
            <a:r>
              <a:rPr lang="fr-FR" sz="1200" dirty="0" smtClean="0">
                <a:hlinkClick r:id="rId2"/>
              </a:rPr>
              <a:t>https://lejournal.cnrs.fr/articles</a:t>
            </a:r>
          </a:p>
          <a:p>
            <a:pPr marL="0" indent="0" algn="r">
              <a:buNone/>
            </a:pPr>
            <a:r>
              <a:rPr lang="fr-FR" sz="1200" dirty="0" smtClean="0">
                <a:hlinkClick r:id="rId2"/>
              </a:rPr>
              <a:t>/migrant-refugie-quelles-differences</a:t>
            </a:r>
            <a:endParaRPr lang="fr-FR" sz="1200" dirty="0" smtClean="0"/>
          </a:p>
          <a:p>
            <a:pPr marL="0" indent="0" algn="r">
              <a:buNone/>
            </a:pPr>
            <a:endParaRPr lang="fr-FR" sz="1200" dirty="0" smtClean="0"/>
          </a:p>
        </p:txBody>
      </p:sp>
      <p:pic>
        <p:nvPicPr>
          <p:cNvPr id="4" name="Image 3" descr="Unknown-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011" y="4526953"/>
            <a:ext cx="4148708" cy="2331047"/>
          </a:xfrm>
          <a:prstGeom prst="rect">
            <a:avLst/>
          </a:prstGeom>
        </p:spPr>
      </p:pic>
    </p:spTree>
    <p:extLst>
      <p:ext uri="{BB962C8B-B14F-4D97-AF65-F5344CB8AC3E}">
        <p14:creationId xmlns:p14="http://schemas.microsoft.com/office/powerpoint/2010/main" val="649849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805"/>
            <a:ext cx="8229600" cy="980016"/>
          </a:xfrm>
        </p:spPr>
        <p:txBody>
          <a:bodyPr/>
          <a:lstStyle/>
          <a:p>
            <a:r>
              <a:rPr lang="fr-FR" dirty="0" smtClean="0"/>
              <a:t>Qu’est-ce qu’un réfugié ?</a:t>
            </a:r>
            <a:endParaRPr lang="fr-FR" dirty="0"/>
          </a:p>
        </p:txBody>
      </p:sp>
      <p:sp>
        <p:nvSpPr>
          <p:cNvPr id="3" name="Espace réservé du contenu 2"/>
          <p:cNvSpPr>
            <a:spLocks noGrp="1"/>
          </p:cNvSpPr>
          <p:nvPr>
            <p:ph idx="1"/>
          </p:nvPr>
        </p:nvSpPr>
        <p:spPr>
          <a:xfrm>
            <a:off x="0" y="1169806"/>
            <a:ext cx="4903988" cy="5688194"/>
          </a:xfrm>
        </p:spPr>
        <p:txBody>
          <a:bodyPr>
            <a:normAutofit fontScale="92500" lnSpcReduction="10000"/>
          </a:bodyPr>
          <a:lstStyle/>
          <a:p>
            <a:pPr marL="0" indent="0" algn="just">
              <a:buNone/>
            </a:pPr>
            <a:r>
              <a:rPr lang="fr-FR" dirty="0" smtClean="0"/>
              <a:t>Un réfugié est une personne forcée de quitter son pays à cause d’une crise politique majeure : guerre, violences ethniques. </a:t>
            </a:r>
          </a:p>
          <a:p>
            <a:pPr marL="0" indent="0" algn="just">
              <a:buNone/>
            </a:pPr>
            <a:r>
              <a:rPr lang="fr-FR" dirty="0" smtClean="0"/>
              <a:t>Il est d’abord demandeur d’asile, le temps que sa situation soit étudiée et, s’il correspond aux critères de la Convention de Genève de 1951 sur les réfugiés, il obtient alors le statut de réfugié</a:t>
            </a:r>
            <a:endParaRPr lang="fr-FR" dirty="0"/>
          </a:p>
        </p:txBody>
      </p:sp>
      <p:pic>
        <p:nvPicPr>
          <p:cNvPr id="4" name="Image 3"/>
          <p:cNvPicPr>
            <a:picLocks noChangeAspect="1"/>
          </p:cNvPicPr>
          <p:nvPr/>
        </p:nvPicPr>
        <p:blipFill>
          <a:blip r:embed="rId2"/>
          <a:stretch>
            <a:fillRect/>
          </a:stretch>
        </p:blipFill>
        <p:spPr>
          <a:xfrm>
            <a:off x="4903988" y="2134115"/>
            <a:ext cx="4240011" cy="2853522"/>
          </a:xfrm>
          <a:prstGeom prst="rect">
            <a:avLst/>
          </a:prstGeom>
        </p:spPr>
      </p:pic>
      <p:sp>
        <p:nvSpPr>
          <p:cNvPr id="5" name="Rectangle 4"/>
          <p:cNvSpPr/>
          <p:nvPr/>
        </p:nvSpPr>
        <p:spPr>
          <a:xfrm>
            <a:off x="4572000" y="6488668"/>
            <a:ext cx="4572000" cy="276999"/>
          </a:xfrm>
          <a:prstGeom prst="rect">
            <a:avLst/>
          </a:prstGeom>
        </p:spPr>
        <p:txBody>
          <a:bodyPr>
            <a:spAutoFit/>
          </a:bodyPr>
          <a:lstStyle/>
          <a:p>
            <a:r>
              <a:rPr lang="fr-FR" sz="1200" dirty="0" err="1" smtClean="0"/>
              <a:t>https</a:t>
            </a:r>
            <a:r>
              <a:rPr lang="fr-FR" sz="1200" dirty="0" smtClean="0"/>
              <a:t>://</a:t>
            </a:r>
            <a:r>
              <a:rPr lang="fr-FR" sz="1200" dirty="0" err="1" smtClean="0"/>
              <a:t>lejournal.cnrs.fr</a:t>
            </a:r>
            <a:r>
              <a:rPr lang="fr-FR" sz="1200" dirty="0" smtClean="0"/>
              <a:t>/articles/migrant-refugie-quelles-</a:t>
            </a:r>
            <a:r>
              <a:rPr lang="fr-FR" sz="1200" dirty="0" err="1" smtClean="0"/>
              <a:t>differences</a:t>
            </a:r>
            <a:endParaRPr lang="fr-FR" sz="1200" dirty="0"/>
          </a:p>
        </p:txBody>
      </p:sp>
    </p:spTree>
    <p:extLst>
      <p:ext uri="{BB962C8B-B14F-4D97-AF65-F5344CB8AC3E}">
        <p14:creationId xmlns:p14="http://schemas.microsoft.com/office/powerpoint/2010/main" val="533290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73" y="0"/>
            <a:ext cx="8686800" cy="1143000"/>
          </a:xfrm>
        </p:spPr>
        <p:txBody>
          <a:bodyPr>
            <a:normAutofit fontScale="90000"/>
          </a:bodyPr>
          <a:lstStyle/>
          <a:p>
            <a:r>
              <a:rPr lang="fr-FR" dirty="0" smtClean="0"/>
              <a:t>Que sont les changements climatiques ?</a:t>
            </a:r>
            <a:endParaRPr lang="fr-FR" dirty="0"/>
          </a:p>
        </p:txBody>
      </p:sp>
      <p:sp>
        <p:nvSpPr>
          <p:cNvPr id="3" name="Espace réservé du contenu 2"/>
          <p:cNvSpPr>
            <a:spLocks noGrp="1"/>
          </p:cNvSpPr>
          <p:nvPr>
            <p:ph idx="1"/>
          </p:nvPr>
        </p:nvSpPr>
        <p:spPr>
          <a:xfrm>
            <a:off x="0" y="1143001"/>
            <a:ext cx="9144000" cy="3767188"/>
          </a:xfrm>
        </p:spPr>
        <p:txBody>
          <a:bodyPr>
            <a:normAutofit fontScale="85000" lnSpcReduction="20000"/>
          </a:bodyPr>
          <a:lstStyle/>
          <a:p>
            <a:pPr marL="0" indent="0" algn="just">
              <a:buNone/>
            </a:pPr>
            <a:r>
              <a:rPr lang="fr-FR" dirty="0"/>
              <a:t>Le changement climatique est une modification des paramètres du climat qui s’effectue </a:t>
            </a:r>
            <a:r>
              <a:rPr lang="fr-FR" dirty="0" smtClean="0"/>
              <a:t>dans </a:t>
            </a:r>
            <a:r>
              <a:rPr lang="fr-FR" dirty="0"/>
              <a:t>une région du globe ou sur la Terre dans son </a:t>
            </a:r>
            <a:r>
              <a:rPr lang="fr-FR" dirty="0" smtClean="0"/>
              <a:t>intégralité.</a:t>
            </a:r>
          </a:p>
          <a:p>
            <a:pPr marL="0" indent="0" algn="just">
              <a:buNone/>
            </a:pPr>
            <a:r>
              <a:rPr lang="fr-FR" dirty="0" smtClean="0"/>
              <a:t>La </a:t>
            </a:r>
            <a:r>
              <a:rPr lang="fr-FR" dirty="0"/>
              <a:t>notion de changement climatique est aujourd’hui associée au réchauffement climatique qui a débuté dans le monde il y a quelques </a:t>
            </a:r>
            <a:r>
              <a:rPr lang="fr-FR" dirty="0" smtClean="0"/>
              <a:t>décennies.</a:t>
            </a:r>
          </a:p>
          <a:p>
            <a:pPr marL="0" indent="0" algn="just">
              <a:buNone/>
            </a:pPr>
            <a:r>
              <a:rPr lang="fr-FR" dirty="0" smtClean="0"/>
              <a:t>Il se caractérise par une hausse des températures moyennes.</a:t>
            </a:r>
          </a:p>
          <a:p>
            <a:pPr marL="0" indent="0" algn="just">
              <a:buNone/>
            </a:pPr>
            <a:r>
              <a:rPr lang="fr-FR" dirty="0" smtClean="0"/>
              <a:t>Ces changements peuvent être la conséquence de phénomènes extérieurs naturels ou peuvent être liés à l’Homme</a:t>
            </a:r>
            <a:endParaRPr lang="fr-FR" sz="1500" dirty="0" smtClean="0">
              <a:hlinkClick r:id="rId2"/>
            </a:endParaRPr>
          </a:p>
          <a:p>
            <a:pPr marL="0" indent="0" algn="r">
              <a:buNone/>
            </a:pPr>
            <a:r>
              <a:rPr lang="fr-FR" sz="1500" dirty="0" smtClean="0">
                <a:hlinkClick r:id="rId2"/>
              </a:rPr>
              <a:t>http</a:t>
            </a:r>
            <a:r>
              <a:rPr lang="fr-FR" sz="1500" dirty="0">
                <a:hlinkClick r:id="rId2"/>
              </a:rPr>
              <a:t>://www.maxisciences.com/changement-climatique</a:t>
            </a:r>
            <a:r>
              <a:rPr lang="fr-FR" sz="1500" dirty="0" smtClean="0">
                <a:hlinkClick r:id="rId2"/>
              </a:rPr>
              <a:t>/</a:t>
            </a:r>
            <a:endParaRPr lang="fr-FR" sz="1500" dirty="0">
              <a:hlinkClick r:id="rId2"/>
            </a:endParaRPr>
          </a:p>
        </p:txBody>
      </p:sp>
      <p:pic>
        <p:nvPicPr>
          <p:cNvPr id="4" name="Image 3" descr="dessin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404" y="4490396"/>
            <a:ext cx="3597433" cy="2367604"/>
          </a:xfrm>
          <a:prstGeom prst="rect">
            <a:avLst/>
          </a:prstGeom>
        </p:spPr>
      </p:pic>
    </p:spTree>
    <p:extLst>
      <p:ext uri="{BB962C8B-B14F-4D97-AF65-F5344CB8AC3E}">
        <p14:creationId xmlns:p14="http://schemas.microsoft.com/office/powerpoint/2010/main" val="136604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71500" y="0"/>
            <a:ext cx="7991061" cy="6858000"/>
          </a:xfrm>
          <a:prstGeom prst="rect">
            <a:avLst/>
          </a:prstGeom>
        </p:spPr>
      </p:pic>
    </p:spTree>
    <p:extLst>
      <p:ext uri="{BB962C8B-B14F-4D97-AF65-F5344CB8AC3E}">
        <p14:creationId xmlns:p14="http://schemas.microsoft.com/office/powerpoint/2010/main" val="22312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0"/>
            <a:ext cx="8510619" cy="1143000"/>
          </a:xfrm>
        </p:spPr>
        <p:txBody>
          <a:bodyPr>
            <a:normAutofit fontScale="90000"/>
          </a:bodyPr>
          <a:lstStyle/>
          <a:p>
            <a:r>
              <a:rPr lang="fr-FR" dirty="0" smtClean="0"/>
              <a:t>Que sont les migrations climatiques ?</a:t>
            </a:r>
            <a:endParaRPr lang="fr-FR" dirty="0"/>
          </a:p>
        </p:txBody>
      </p:sp>
      <p:sp>
        <p:nvSpPr>
          <p:cNvPr id="3" name="Espace réservé du contenu 2"/>
          <p:cNvSpPr>
            <a:spLocks noGrp="1"/>
          </p:cNvSpPr>
          <p:nvPr>
            <p:ph idx="1"/>
          </p:nvPr>
        </p:nvSpPr>
        <p:spPr>
          <a:xfrm>
            <a:off x="457200" y="1394060"/>
            <a:ext cx="8229600" cy="4732103"/>
          </a:xfrm>
        </p:spPr>
        <p:txBody>
          <a:bodyPr/>
          <a:lstStyle/>
          <a:p>
            <a:pPr marL="0" indent="0" algn="just">
              <a:buNone/>
            </a:pPr>
            <a:r>
              <a:rPr lang="fr-FR" dirty="0"/>
              <a:t>Les </a:t>
            </a:r>
            <a:r>
              <a:rPr lang="fr-FR" b="1" dirty="0"/>
              <a:t>migrations </a:t>
            </a:r>
            <a:r>
              <a:rPr lang="fr-FR" b="1" dirty="0" smtClean="0"/>
              <a:t>climatiques</a:t>
            </a:r>
            <a:r>
              <a:rPr lang="fr-FR" dirty="0" smtClean="0"/>
              <a:t> </a:t>
            </a:r>
            <a:r>
              <a:rPr lang="fr-FR" dirty="0"/>
              <a:t>sont des déplacements de </a:t>
            </a:r>
            <a:r>
              <a:rPr lang="fr-FR" dirty="0" smtClean="0"/>
              <a:t>populations, </a:t>
            </a:r>
            <a:r>
              <a:rPr lang="fr-FR" dirty="0"/>
              <a:t>temporaires ou définitifs, causés par des changements environnementaux ou </a:t>
            </a:r>
            <a:r>
              <a:rPr lang="fr-FR" dirty="0" smtClean="0"/>
              <a:t>climatiques</a:t>
            </a:r>
          </a:p>
          <a:p>
            <a:pPr marL="0" indent="0" algn="r">
              <a:buNone/>
            </a:pPr>
            <a:r>
              <a:rPr lang="fr-FR" sz="1200" dirty="0" smtClean="0">
                <a:hlinkClick r:id="rId2"/>
              </a:rPr>
              <a:t>https://fr.wikipedia.org/wiki/Migrations_environnementales_et_climatiques</a:t>
            </a:r>
            <a:endParaRPr lang="fr-FR" sz="1200" dirty="0" smtClean="0"/>
          </a:p>
        </p:txBody>
      </p:sp>
      <p:pic>
        <p:nvPicPr>
          <p:cNvPr id="4" name="Image 3" descr="000_del220863.129716719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966" y="3857359"/>
            <a:ext cx="5628789" cy="3000641"/>
          </a:xfrm>
          <a:prstGeom prst="rect">
            <a:avLst/>
          </a:prstGeom>
        </p:spPr>
      </p:pic>
    </p:spTree>
    <p:extLst>
      <p:ext uri="{BB962C8B-B14F-4D97-AF65-F5344CB8AC3E}">
        <p14:creationId xmlns:p14="http://schemas.microsoft.com/office/powerpoint/2010/main" val="8351895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089"/>
            <a:ext cx="8229600" cy="1143000"/>
          </a:xfrm>
        </p:spPr>
        <p:txBody>
          <a:bodyPr>
            <a:normAutofit fontScale="90000"/>
          </a:bodyPr>
          <a:lstStyle/>
          <a:p>
            <a:r>
              <a:rPr lang="fr-FR" dirty="0" smtClean="0"/>
              <a:t>Qu’est-ce qu’un réfugié climatique?</a:t>
            </a:r>
            <a:endParaRPr lang="fr-FR" dirty="0"/>
          </a:p>
        </p:txBody>
      </p:sp>
      <p:sp>
        <p:nvSpPr>
          <p:cNvPr id="3" name="Espace réservé du contenu 2"/>
          <p:cNvSpPr>
            <a:spLocks noGrp="1"/>
          </p:cNvSpPr>
          <p:nvPr>
            <p:ph idx="1"/>
          </p:nvPr>
        </p:nvSpPr>
        <p:spPr>
          <a:xfrm>
            <a:off x="457200" y="1151089"/>
            <a:ext cx="8229600" cy="4525963"/>
          </a:xfrm>
        </p:spPr>
        <p:txBody>
          <a:bodyPr/>
          <a:lstStyle/>
          <a:p>
            <a:pPr marL="0" indent="0" algn="just">
              <a:buNone/>
            </a:pPr>
            <a:r>
              <a:rPr lang="fr-FR" dirty="0"/>
              <a:t>Le terme de « </a:t>
            </a:r>
            <a:r>
              <a:rPr lang="fr-FR" dirty="0" smtClean="0"/>
              <a:t>réfugié climatique</a:t>
            </a:r>
            <a:r>
              <a:rPr lang="fr-FR" dirty="0"/>
              <a:t> » désigne </a:t>
            </a:r>
            <a:r>
              <a:rPr lang="fr-FR" dirty="0" smtClean="0"/>
              <a:t>une personne obligée </a:t>
            </a:r>
            <a:r>
              <a:rPr lang="fr-FR" dirty="0"/>
              <a:t>de quitter la région ou le pays où </a:t>
            </a:r>
            <a:r>
              <a:rPr lang="fr-FR" dirty="0" smtClean="0"/>
              <a:t>elle habite, </a:t>
            </a:r>
            <a:r>
              <a:rPr lang="fr-FR" dirty="0"/>
              <a:t>suite à la dégradation de </a:t>
            </a:r>
            <a:r>
              <a:rPr lang="fr-FR" dirty="0" smtClean="0"/>
              <a:t>son environnement </a:t>
            </a:r>
            <a:r>
              <a:rPr lang="fr-FR" dirty="0"/>
              <a:t>ou à des catastrophes naturelles liées au dérèglement climatique (inondations, sécheresses…</a:t>
            </a:r>
            <a:r>
              <a:rPr lang="fr-FR" dirty="0" smtClean="0"/>
              <a:t>) </a:t>
            </a:r>
            <a:r>
              <a:rPr lang="fr-FR" sz="1200" dirty="0" smtClean="0">
                <a:hlinkClick r:id="rId2"/>
              </a:rPr>
              <a:t>http://www.ritimo.org/Les-migrants-climatiques</a:t>
            </a:r>
            <a:endParaRPr lang="fr-FR" sz="1200" dirty="0" smtClean="0"/>
          </a:p>
          <a:p>
            <a:pPr marL="0" indent="0" algn="r">
              <a:buNone/>
            </a:pPr>
            <a:endParaRPr lang="fr-FR" sz="1200" dirty="0"/>
          </a:p>
        </p:txBody>
      </p:sp>
      <p:pic>
        <p:nvPicPr>
          <p:cNvPr id="5" name="Image 4"/>
          <p:cNvPicPr>
            <a:picLocks noChangeAspect="1"/>
          </p:cNvPicPr>
          <p:nvPr/>
        </p:nvPicPr>
        <p:blipFill>
          <a:blip r:embed="rId3"/>
          <a:stretch>
            <a:fillRect/>
          </a:stretch>
        </p:blipFill>
        <p:spPr>
          <a:xfrm>
            <a:off x="2524620" y="4161666"/>
            <a:ext cx="4060745" cy="2696334"/>
          </a:xfrm>
          <a:prstGeom prst="rect">
            <a:avLst/>
          </a:prstGeom>
        </p:spPr>
      </p:pic>
    </p:spTree>
    <p:extLst>
      <p:ext uri="{BB962C8B-B14F-4D97-AF65-F5344CB8AC3E}">
        <p14:creationId xmlns:p14="http://schemas.microsoft.com/office/powerpoint/2010/main" val="27112885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statut de réfugié</a:t>
            </a:r>
            <a:endParaRPr lang="fr-FR" dirty="0"/>
          </a:p>
        </p:txBody>
      </p:sp>
      <p:sp>
        <p:nvSpPr>
          <p:cNvPr id="3" name="Espace réservé du contenu 2"/>
          <p:cNvSpPr>
            <a:spLocks noGrp="1"/>
          </p:cNvSpPr>
          <p:nvPr>
            <p:ph idx="1"/>
          </p:nvPr>
        </p:nvSpPr>
        <p:spPr>
          <a:xfrm>
            <a:off x="154885" y="1600200"/>
            <a:ext cx="8531915" cy="5257800"/>
          </a:xfrm>
        </p:spPr>
        <p:txBody>
          <a:bodyPr>
            <a:normAutofit/>
          </a:bodyPr>
          <a:lstStyle/>
          <a:p>
            <a:pPr marL="0" indent="0" algn="just">
              <a:buNone/>
            </a:pPr>
            <a:r>
              <a:rPr lang="fr-FR" dirty="0"/>
              <a:t>L’article 1 de la Convention de Genève relative au statut des réfugiés définit un réfugié comme une personne qui se trouve hors du pays dont elle a la nationalité ou dans lequel elle a sa résidence habituelle, et qui du fait de sa race, de sa religion, de sa nationalité, de son appartenance à un groupe social déterminé ou de ses opinions politiques craint avec raison d’être persécutée et ne peut se réclamer de la protection de ce pays ou en raison de ladite crainte ne peut y </a:t>
            </a:r>
            <a:r>
              <a:rPr lang="fr-FR" dirty="0" smtClean="0"/>
              <a:t>retourner</a:t>
            </a:r>
            <a:endParaRPr lang="fr-FR" dirty="0"/>
          </a:p>
          <a:p>
            <a:pPr marL="0" indent="0" algn="r">
              <a:buNone/>
            </a:pPr>
            <a:r>
              <a:rPr lang="fr-FR" sz="1300" dirty="0" smtClean="0"/>
              <a:t>http://</a:t>
            </a:r>
            <a:r>
              <a:rPr lang="fr-FR" sz="1300" dirty="0" err="1" smtClean="0"/>
              <a:t>www.unhcr.ch</a:t>
            </a:r>
            <a:r>
              <a:rPr lang="fr-FR" sz="1300" dirty="0" smtClean="0"/>
              <a:t>/</a:t>
            </a:r>
            <a:r>
              <a:rPr lang="fr-FR" sz="1300" dirty="0" err="1" smtClean="0"/>
              <a:t>fr</a:t>
            </a:r>
            <a:r>
              <a:rPr lang="fr-FR" sz="1300" dirty="0" smtClean="0"/>
              <a:t>/services/questions-</a:t>
            </a:r>
            <a:r>
              <a:rPr lang="fr-FR" sz="1300" dirty="0" err="1" smtClean="0"/>
              <a:t>reponses</a:t>
            </a:r>
            <a:r>
              <a:rPr lang="fr-FR" sz="1300" dirty="0" smtClean="0"/>
              <a:t>/</a:t>
            </a:r>
            <a:r>
              <a:rPr lang="fr-FR" sz="1300" dirty="0" err="1" smtClean="0"/>
              <a:t>refugies.html</a:t>
            </a:r>
            <a:endParaRPr lang="fr-FR" sz="1300" dirty="0"/>
          </a:p>
        </p:txBody>
      </p:sp>
    </p:spTree>
    <p:extLst>
      <p:ext uri="{BB962C8B-B14F-4D97-AF65-F5344CB8AC3E}">
        <p14:creationId xmlns:p14="http://schemas.microsoft.com/office/powerpoint/2010/main" val="2357872164"/>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179</TotalTime>
  <Words>619</Words>
  <Application>Microsoft Macintosh PowerPoint</Application>
  <PresentationFormat>On-screen Show (4:3)</PresentationFormat>
  <Paragraphs>59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Thème Office</vt:lpstr>
      <vt:lpstr>Migrations climatiques, Réfugiés climatiques</vt:lpstr>
      <vt:lpstr>Quelques définitions …</vt:lpstr>
      <vt:lpstr>Qu’est-ce qu’un migrant ?</vt:lpstr>
      <vt:lpstr>Qu’est-ce qu’un réfugié ?</vt:lpstr>
      <vt:lpstr>Que sont les changements climatiques ?</vt:lpstr>
      <vt:lpstr>PowerPoint Presentation</vt:lpstr>
      <vt:lpstr>Que sont les migrations climatiques ?</vt:lpstr>
      <vt:lpstr>Qu’est-ce qu’un réfugié climatique?</vt:lpstr>
      <vt:lpstr>Le statut de réfugié</vt:lpstr>
      <vt:lpstr>Le statut de réfugié climatique</vt:lpstr>
      <vt:lpstr>PowerPoint Presentation</vt:lpstr>
      <vt:lpstr>PowerPoint Presentation</vt:lpstr>
      <vt:lpstr>Sources des images</vt:lpstr>
      <vt:lpstr>Bibliographie </vt:lpstr>
    </vt:vector>
  </TitlesOfParts>
  <Company>Gentizon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migrations climatiques</dc:title>
  <dc:creator>Caterina</dc:creator>
  <cp:lastModifiedBy>zzz zzz</cp:lastModifiedBy>
  <cp:revision>25</cp:revision>
  <dcterms:created xsi:type="dcterms:W3CDTF">2016-04-25T07:01:41Z</dcterms:created>
  <dcterms:modified xsi:type="dcterms:W3CDTF">2017-01-03T17:45:07Z</dcterms:modified>
</cp:coreProperties>
</file>